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4186" r:id="rId2"/>
  </p:sldMasterIdLst>
  <p:notesMasterIdLst>
    <p:notesMasterId r:id="rId19"/>
  </p:notesMasterIdLst>
  <p:handoutMasterIdLst>
    <p:handoutMasterId r:id="rId20"/>
  </p:handoutMasterIdLst>
  <p:sldIdLst>
    <p:sldId id="579" r:id="rId3"/>
    <p:sldId id="587" r:id="rId4"/>
    <p:sldId id="591" r:id="rId5"/>
    <p:sldId id="592" r:id="rId6"/>
    <p:sldId id="588" r:id="rId7"/>
    <p:sldId id="589" r:id="rId8"/>
    <p:sldId id="585" r:id="rId9"/>
    <p:sldId id="581" r:id="rId10"/>
    <p:sldId id="577" r:id="rId11"/>
    <p:sldId id="578" r:id="rId12"/>
    <p:sldId id="574" r:id="rId13"/>
    <p:sldId id="584" r:id="rId14"/>
    <p:sldId id="566" r:id="rId15"/>
    <p:sldId id="593" r:id="rId16"/>
    <p:sldId id="598" r:id="rId17"/>
    <p:sldId id="594" r:id="rId18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DDF5F7"/>
    <a:srgbClr val="C600EE"/>
    <a:srgbClr val="0000FF"/>
    <a:srgbClr val="210BC5"/>
    <a:srgbClr val="FFFF66"/>
    <a:srgbClr val="CCFF33"/>
    <a:srgbClr val="8F00AC"/>
    <a:srgbClr val="570A66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189" autoAdjust="0"/>
    <p:restoredTop sz="97934" autoAdjust="0"/>
  </p:normalViewPr>
  <p:slideViewPr>
    <p:cSldViewPr>
      <p:cViewPr>
        <p:scale>
          <a:sx n="100" d="100"/>
          <a:sy n="100" d="100"/>
        </p:scale>
        <p:origin x="-1860" y="-312"/>
      </p:cViewPr>
      <p:guideLst>
        <p:guide orient="horz" pos="2172"/>
        <p:guide orient="horz" pos="4319"/>
        <p:guide orient="horz" pos="121"/>
        <p:guide orient="horz" pos="3838"/>
        <p:guide orient="horz" pos="4127"/>
        <p:guide orient="horz" pos="4065"/>
        <p:guide orient="horz" pos="730"/>
        <p:guide orient="horz" pos="663"/>
        <p:guide pos="2715"/>
        <p:guide pos="5759"/>
        <p:guide pos="5556"/>
        <p:guide pos="158"/>
        <p:guide pos="204"/>
        <p:guide pos="5375"/>
        <p:guide pos="2880"/>
        <p:guide pos="34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998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&#1045;&#1083;&#1077;&#1085;&#1072;\Downloads\&#1082;%20&#1079;&#1086;&#1085;&#1072;&#1083;&#1100;&#1085;&#1099;&#1084;%20&#1089;&#1086;&#1074;&#1077;&#1097;&#1072;&#1085;&#1080;&#1103;&#1084;%2017-26.02.21&#1075;.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2;&#1047;&#1042;\&#1084;&#1086;&#1080;%20&#1076;&#1086;&#1082;&#1091;&#1084;&#1077;&#1085;&#1090;&#1099;\&#1084;&#1072;&#1090;&#1077;&#1088;&#1080;&#1072;&#1083;&#1099;%20&#1082;%20&#1076;&#1086;&#1082;&#1083;&#1072;&#1076;&#1072;&#1084;\&#1086;&#1073;&#1088;&#1072;&#1073;&#1086;&#1090;&#1082;&#1080;%20&#1086;&#1090;%20%20&#1074;&#1088;&#1077;&#1076;&#1080;&#1090;&#1077;&#1083;&#1077;&#1081;%20&#1080;%20&#1073;&#1086;&#1083;&#1077;&#1079;&#1085;&#1077;&#1081;.xlsx" TargetMode="External"/><Relationship Id="rId1" Type="http://schemas.openxmlformats.org/officeDocument/2006/relationships/themeOverride" Target="../theme/themeOverride10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&#1042;&#1072;&#1089;&#1080;&#1083;&#1100;&#1077;&#1074;&#1072;%20&#1045;&#1042;\Desktop\Desktop\&#1080;&#1085;&#1092;&#1086;&#1088;&#1084;&#1072;&#1094;&#1080;&#1103;%20&#1082;%20&#1089;&#1086;&#1074;&#1077;&#1097;&#1072;&#1085;&#1080;&#1103;&#1084;\&#1047;&#1086;&#1085;&#1072;&#1083;&#1100;&#1085;&#1099;&#1077;%20&#1089;&#1086;&#1074;&#1077;&#1097;&#1072;&#1085;&#1080;&#1103;%20&#1089;%2018%20&#1087;&#1086;%2025%20&#1084;&#1072;&#1088;&#1090;&#1072;%202022&#1075;\&#1082;%20&#1079;&#1086;&#1085;&#1072;&#1083;&#1100;&#1085;&#1099;&#1084;%20&#1089;&#1086;&#1074;&#1077;&#1097;&#1072;&#1085;&#1080;&#1103;&#1084;%2018-25.03.22&#1075;.%20(1)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2;&#1047;&#1042;\&#1084;&#1086;&#1080;%20&#1076;&#1086;&#1082;&#1091;&#1084;&#1077;&#1085;&#1090;&#1099;\&#1084;&#1072;&#1090;&#1077;&#1088;&#1080;&#1072;&#1083;&#1099;%20&#1082;%20&#1076;&#1086;&#1082;&#1083;&#1072;&#1076;&#1072;&#1084;\&#1050;%20&#1089;&#1086;&#1074;&#1077;&#1097;&#1072;&#1085;&#1080;&#1102;\2022%20&#1075;&#1086;&#1076;%20&#1079;&#1086;&#1085;&#1072;&#1083;&#1100;&#1085;&#1099;&#1077;%20&#1089;&#1086;&#1074;&#1077;&#1097;&#1072;&#1085;&#1080;&#1103;\&#1086;&#1073;&#1097;&#1072;&#1103;%20&#1087;&#1086;&#1088;&#1072;&#1078;&#1077;&#1085;&#1085;&#1086;&#1089;&#1090;&#1100;%20&#1080;%20&#1082;&#1086;&#1088;&#1085;&#1077;&#1074;&#1099;&#1077;%20&#1075;&#1085;&#1080;&#1083;&#1080;%20&#1087;&#1086;%20&#1082;&#1088;&#1072;&#1102;%20&#1089;&#1077;&#1084;&#1103;&#1085;%20&#1091;&#1088;&#1086;&#1078;&#1072;&#1103;%202011-2021%20&#1075;&#1075;.xls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2;&#1047;&#1042;\&#1084;&#1086;&#1080;%20&#1076;&#1086;&#1082;&#1091;&#1084;&#1077;&#1085;&#1090;&#1099;\&#1084;&#1072;&#1090;&#1077;&#1088;&#1080;&#1072;&#1083;&#1099;%20&#1082;%20&#1076;&#1086;&#1082;&#1083;&#1072;&#1076;&#1072;&#1084;\&#1050;%20&#1089;&#1086;&#1074;&#1077;&#1097;&#1072;&#1085;&#1080;&#1102;\2022%20&#1075;&#1086;&#1076;%20&#1079;&#1086;&#1085;&#1072;&#1083;&#1100;&#1085;&#1099;&#1077;%20&#1089;&#1086;&#1074;&#1077;&#1097;&#1072;&#1085;&#1080;&#1103;\&#1086;&#1073;&#1097;&#1072;&#1103;%20&#1087;&#1086;&#1088;&#1072;&#1078;&#1077;&#1085;&#1085;&#1086;&#1089;&#1090;&#1100;%20&#1080;%20&#1082;&#1086;&#1088;&#1085;&#1077;&#1074;&#1099;&#1077;%20&#1075;&#1085;&#1080;&#1083;&#1080;%20&#1087;&#1086;%20&#1082;&#1088;&#1072;&#1102;%20&#1089;&#1077;&#1084;&#1103;&#1085;%20&#1091;&#1088;&#1086;&#1078;&#1072;&#1103;%202011-2021%20&#1075;&#1075;.xls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2;&#1047;&#1042;\&#1084;&#1086;&#1080;%20&#1076;&#1086;&#1082;&#1091;&#1084;&#1077;&#1085;&#1090;&#1099;\&#1084;&#1072;&#1090;&#1077;&#1088;&#1080;&#1072;&#1083;&#1099;%20&#1082;%20&#1076;&#1086;&#1082;&#1083;&#1072;&#1076;&#1072;&#1084;\&#1050;%20&#1089;&#1086;&#1074;&#1077;&#1097;&#1072;&#1085;&#1080;&#1102;\2022%20&#1075;&#1086;&#1076;%20&#1079;&#1086;&#1085;&#1072;&#1083;&#1100;&#1085;&#1099;&#1077;%20&#1089;&#1086;&#1074;&#1077;&#1097;&#1072;&#1085;&#1080;&#1103;\&#1050;&#1086;&#1088;&#1085;&#1077;&#1074;&#1099;&#1077;%20&#1075;&#1085;&#1080;&#1083;&#1080;%20&#1087;&#1086;%20&#1079;&#1086;&#1085;&#1072;&#1084;%20&#1091;&#1088;&#1086;&#1078;&#1072;&#1081;%202022%20&#1075;%20(&#1079;&#1077;&#1088;&#1085;&#1086;&#1074;&#1099;&#1077;).xls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2;&#1047;&#1042;\&#1084;&#1086;&#1080;%20&#1076;&#1086;&#1082;&#1091;&#1084;&#1077;&#1085;&#1090;&#1099;\&#1084;&#1072;&#1090;&#1077;&#1088;&#1080;&#1072;&#1083;&#1099;%20&#1082;%20&#1076;&#1086;&#1082;&#1083;&#1072;&#1076;&#1072;&#1084;\&#1086;&#1073;&#1088;&#1072;&#1073;&#1086;&#1090;&#1082;&#1080;%20&#1086;&#1090;%20%20&#1074;&#1088;&#1077;&#1076;&#1080;&#1090;&#1077;&#1083;&#1077;&#1081;%20&#1080;%20&#1073;&#1086;&#1083;&#1077;&#1079;&#1085;&#1077;&#1081;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2;&#1047;&#1042;\&#1084;&#1086;&#1080;%20&#1076;&#1086;&#1082;&#1091;&#1084;&#1077;&#1085;&#1090;&#1099;\&#1084;&#1072;&#1090;&#1077;&#1088;&#1080;&#1072;&#1083;&#1099;%20&#1082;%20&#1076;&#1086;&#1082;&#1083;&#1072;&#1076;&#1072;&#1084;\&#1086;&#1073;&#1088;&#1072;&#1073;&#1086;&#1090;&#1082;&#1080;%20&#1086;&#1090;%20%20&#1074;&#1088;&#1077;&#1076;&#1080;&#1090;&#1077;&#1083;&#1077;&#1081;%20&#1080;%20&#1073;&#1086;&#1083;&#1077;&#1079;&#1085;&#1077;&#1081;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2;&#1047;&#1042;\&#1084;&#1086;&#1080;%20&#1076;&#1086;&#1082;&#1091;&#1084;&#1077;&#1085;&#1090;&#1099;\&#1084;&#1072;&#1090;&#1077;&#1088;&#1080;&#1072;&#1083;&#1099;%20&#1082;%20&#1076;&#1086;&#1082;&#1083;&#1072;&#1076;&#1072;&#1084;\&#1086;&#1073;&#1088;&#1072;&#1073;&#1086;&#1090;&#1082;&#1080;%20&#1086;&#1090;%20%20&#1074;&#1088;&#1077;&#1076;&#1080;&#1090;&#1077;&#1083;&#1077;&#1081;%20&#1080;%20&#1073;&#1086;&#1083;&#1077;&#1079;&#1085;&#1077;&#1081;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Zina_\Desktop\&#1051;&#1080;&#1089;&#1090;%20Microsoft%20Office%20Excel.xlsx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>
        <c:manualLayout>
          <c:layoutTarget val="inner"/>
          <c:xMode val="edge"/>
          <c:yMode val="edge"/>
          <c:x val="6.7070971999280082E-2"/>
          <c:y val="3.6296289140176054E-2"/>
          <c:w val="0.86369270751525695"/>
          <c:h val="0.86861765761936593"/>
        </c:manualLayout>
      </c:layout>
      <c:bar3D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4.5612748008842024E-3"/>
                  <c:y val="-1.7892536900086846E-2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6.0816997345123289E-3"/>
                  <c:y val="-3.3228997100161202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/>
                      <a:t>8</a:t>
                    </a:r>
                    <a:r>
                      <a:rPr lang="en-US" b="1" dirty="0"/>
                      <a:t>9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7.6021246681403304E-3"/>
                  <c:y val="-1.7892536900086846E-2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ru-RU"/>
                </a:p>
              </c:txPr>
              <c:showVal val="1"/>
            </c:dLbl>
            <c:dLbl>
              <c:idx val="3"/>
              <c:layout>
                <c:manualLayout>
                  <c:x val="0"/>
                  <c:y val="-1.7892536900086846E-2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ru-RU"/>
                </a:p>
              </c:txPr>
              <c:showVal val="1"/>
            </c:dLbl>
            <c:dLbl>
              <c:idx val="4"/>
              <c:layout>
                <c:manualLayout>
                  <c:x val="6.0816997345123289E-3"/>
                  <c:y val="-1.5336460200074387E-2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val>
            <c:numRef>
              <c:f>Солянка!$B$3:$F$3</c:f>
              <c:numCache>
                <c:formatCode>General</c:formatCode>
                <c:ptCount val="5"/>
                <c:pt idx="0">
                  <c:v>91</c:v>
                </c:pt>
                <c:pt idx="1">
                  <c:v>89</c:v>
                </c:pt>
                <c:pt idx="2">
                  <c:v>95</c:v>
                </c:pt>
                <c:pt idx="3">
                  <c:v>97</c:v>
                </c:pt>
                <c:pt idx="4">
                  <c:v>100</c:v>
                </c:pt>
              </c:numCache>
            </c:numRef>
          </c:val>
        </c:ser>
        <c:shape val="cylinder"/>
        <c:axId val="166215680"/>
        <c:axId val="166217216"/>
        <c:axId val="0"/>
      </c:bar3DChart>
      <c:catAx>
        <c:axId val="166215680"/>
        <c:scaling>
          <c:orientation val="minMax"/>
        </c:scaling>
        <c:delete val="1"/>
        <c:axPos val="b"/>
        <c:tickLblPos val="none"/>
        <c:crossAx val="166217216"/>
        <c:crosses val="autoZero"/>
        <c:auto val="1"/>
        <c:lblAlgn val="ctr"/>
        <c:lblOffset val="100"/>
      </c:catAx>
      <c:valAx>
        <c:axId val="16621721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6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6215680"/>
        <c:crosses val="autoZero"/>
        <c:crossBetween val="between"/>
      </c:valAx>
    </c:plotArea>
    <c:plotVisOnly val="1"/>
  </c:chart>
  <c:externalData r:id="rId2"/>
  <c:userShapes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'объем пестицидов'!$B$19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0070C0"/>
              </a:solidFill>
            </c:spPr>
          </c:dPt>
          <c:dLbls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Val val="1"/>
          </c:dLbls>
          <c:cat>
            <c:strRef>
              <c:f>'объем пестицидов'!$A$20:$A$22</c:f>
              <c:strCache>
                <c:ptCount val="3"/>
                <c:pt idx="0">
                  <c:v>импортные</c:v>
                </c:pt>
                <c:pt idx="1">
                  <c:v>импортно-отечественные</c:v>
                </c:pt>
                <c:pt idx="2">
                  <c:v>отечественные</c:v>
                </c:pt>
              </c:strCache>
            </c:strRef>
          </c:cat>
          <c:val>
            <c:numRef>
              <c:f>'объем пестицидов'!$B$20:$B$22</c:f>
              <c:numCache>
                <c:formatCode>General</c:formatCode>
                <c:ptCount val="3"/>
                <c:pt idx="0">
                  <c:v>42</c:v>
                </c:pt>
                <c:pt idx="1">
                  <c:v>28</c:v>
                </c:pt>
                <c:pt idx="2">
                  <c:v>30</c:v>
                </c:pt>
              </c:numCache>
            </c:numRef>
          </c:val>
        </c:ser>
        <c:axId val="173207936"/>
        <c:axId val="173209472"/>
      </c:barChart>
      <c:catAx>
        <c:axId val="173207936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3209472"/>
        <c:crosses val="autoZero"/>
        <c:auto val="1"/>
        <c:lblAlgn val="ctr"/>
        <c:lblOffset val="100"/>
      </c:catAx>
      <c:valAx>
        <c:axId val="1732094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3207936"/>
        <c:crosses val="autoZero"/>
        <c:crossBetween val="between"/>
      </c:valAx>
    </c:plotArea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>
        <c:manualLayout>
          <c:layoutTarget val="inner"/>
          <c:xMode val="edge"/>
          <c:yMode val="edge"/>
          <c:x val="7.0923028326419474E-2"/>
          <c:y val="2.7324819933935353E-2"/>
          <c:w val="0.72586508749498679"/>
          <c:h val="0.73144631034736352"/>
        </c:manualLayout>
      </c:layout>
      <c:bar3DChart>
        <c:barDir val="col"/>
        <c:grouping val="clustered"/>
        <c:ser>
          <c:idx val="0"/>
          <c:order val="0"/>
          <c:tx>
            <c:strRef>
              <c:f>юг!$A$17</c:f>
              <c:strCache>
                <c:ptCount val="1"/>
                <c:pt idx="0">
                  <c:v>Обеспеченность семенами</c:v>
                </c:pt>
              </c:strCache>
            </c:strRef>
          </c:tx>
          <c:cat>
            <c:strRef>
              <c:f>юг!$B$16:$J$16</c:f>
              <c:strCache>
                <c:ptCount val="9"/>
                <c:pt idx="0">
                  <c:v>Красноярский край</c:v>
                </c:pt>
                <c:pt idx="1">
                  <c:v>Южная группа районов</c:v>
                </c:pt>
                <c:pt idx="2">
                  <c:v>Ермаковский</c:v>
                </c:pt>
                <c:pt idx="3">
                  <c:v>Идринский</c:v>
                </c:pt>
                <c:pt idx="4">
                  <c:v>Каратузский</c:v>
                </c:pt>
                <c:pt idx="5">
                  <c:v>Краснотуранский</c:v>
                </c:pt>
                <c:pt idx="6">
                  <c:v>Курагинский</c:v>
                </c:pt>
                <c:pt idx="7">
                  <c:v>Минусинский</c:v>
                </c:pt>
                <c:pt idx="8">
                  <c:v>Шушенский</c:v>
                </c:pt>
              </c:strCache>
            </c:strRef>
          </c:cat>
          <c:val>
            <c:numRef>
              <c:f>юг!$B$17:$J$17</c:f>
              <c:numCache>
                <c:formatCode>General</c:formatCode>
                <c:ptCount val="9"/>
                <c:pt idx="0">
                  <c:v>92.5</c:v>
                </c:pt>
                <c:pt idx="1">
                  <c:v>97.7</c:v>
                </c:pt>
                <c:pt idx="2">
                  <c:v>98.6</c:v>
                </c:pt>
                <c:pt idx="3">
                  <c:v>100</c:v>
                </c:pt>
                <c:pt idx="4">
                  <c:v>100</c:v>
                </c:pt>
                <c:pt idx="5">
                  <c:v>99.1</c:v>
                </c:pt>
                <c:pt idx="6">
                  <c:v>100</c:v>
                </c:pt>
                <c:pt idx="7">
                  <c:v>98.4</c:v>
                </c:pt>
                <c:pt idx="8">
                  <c:v>75.400000000000006</c:v>
                </c:pt>
              </c:numCache>
            </c:numRef>
          </c:val>
        </c:ser>
        <c:ser>
          <c:idx val="1"/>
          <c:order val="1"/>
          <c:tx>
            <c:strRef>
              <c:f>юг!$A$18</c:f>
              <c:strCache>
                <c:ptCount val="1"/>
                <c:pt idx="0">
                  <c:v>Проверено на полный анализ</c:v>
                </c:pt>
              </c:strCache>
            </c:strRef>
          </c:tx>
          <c:cat>
            <c:strRef>
              <c:f>юг!$B$16:$J$16</c:f>
              <c:strCache>
                <c:ptCount val="9"/>
                <c:pt idx="0">
                  <c:v>Красноярский край</c:v>
                </c:pt>
                <c:pt idx="1">
                  <c:v>Южная группа районов</c:v>
                </c:pt>
                <c:pt idx="2">
                  <c:v>Ермаковский</c:v>
                </c:pt>
                <c:pt idx="3">
                  <c:v>Идринский</c:v>
                </c:pt>
                <c:pt idx="4">
                  <c:v>Каратузский</c:v>
                </c:pt>
                <c:pt idx="5">
                  <c:v>Краснотуранский</c:v>
                </c:pt>
                <c:pt idx="6">
                  <c:v>Курагинский</c:v>
                </c:pt>
                <c:pt idx="7">
                  <c:v>Минусинский</c:v>
                </c:pt>
                <c:pt idx="8">
                  <c:v>Шушенский</c:v>
                </c:pt>
              </c:strCache>
            </c:strRef>
          </c:cat>
          <c:val>
            <c:numRef>
              <c:f>юг!$B$18:$J$18</c:f>
              <c:numCache>
                <c:formatCode>General</c:formatCode>
                <c:ptCount val="9"/>
                <c:pt idx="0">
                  <c:v>85</c:v>
                </c:pt>
                <c:pt idx="1">
                  <c:v>92</c:v>
                </c:pt>
                <c:pt idx="2">
                  <c:v>97</c:v>
                </c:pt>
                <c:pt idx="3">
                  <c:v>100</c:v>
                </c:pt>
                <c:pt idx="4">
                  <c:v>92</c:v>
                </c:pt>
                <c:pt idx="5">
                  <c:v>89</c:v>
                </c:pt>
                <c:pt idx="6">
                  <c:v>87</c:v>
                </c:pt>
                <c:pt idx="7">
                  <c:v>94</c:v>
                </c:pt>
                <c:pt idx="8">
                  <c:v>96</c:v>
                </c:pt>
              </c:numCache>
            </c:numRef>
          </c:val>
        </c:ser>
        <c:ser>
          <c:idx val="2"/>
          <c:order val="2"/>
          <c:tx>
            <c:strRef>
              <c:f>юг!$A$19</c:f>
              <c:strCache>
                <c:ptCount val="1"/>
                <c:pt idx="0">
                  <c:v>Доля кондиционных семян</c:v>
                </c:pt>
              </c:strCache>
            </c:strRef>
          </c:tx>
          <c:cat>
            <c:strRef>
              <c:f>юг!$B$16:$J$16</c:f>
              <c:strCache>
                <c:ptCount val="9"/>
                <c:pt idx="0">
                  <c:v>Красноярский край</c:v>
                </c:pt>
                <c:pt idx="1">
                  <c:v>Южная группа районов</c:v>
                </c:pt>
                <c:pt idx="2">
                  <c:v>Ермаковский</c:v>
                </c:pt>
                <c:pt idx="3">
                  <c:v>Идринский</c:v>
                </c:pt>
                <c:pt idx="4">
                  <c:v>Каратузский</c:v>
                </c:pt>
                <c:pt idx="5">
                  <c:v>Краснотуранский</c:v>
                </c:pt>
                <c:pt idx="6">
                  <c:v>Курагинский</c:v>
                </c:pt>
                <c:pt idx="7">
                  <c:v>Минусинский</c:v>
                </c:pt>
                <c:pt idx="8">
                  <c:v>Шушенский</c:v>
                </c:pt>
              </c:strCache>
            </c:strRef>
          </c:cat>
          <c:val>
            <c:numRef>
              <c:f>юг!$B$19:$J$19</c:f>
              <c:numCache>
                <c:formatCode>General</c:formatCode>
                <c:ptCount val="9"/>
                <c:pt idx="0">
                  <c:v>89</c:v>
                </c:pt>
                <c:pt idx="1">
                  <c:v>91</c:v>
                </c:pt>
                <c:pt idx="2">
                  <c:v>100</c:v>
                </c:pt>
                <c:pt idx="3">
                  <c:v>67</c:v>
                </c:pt>
                <c:pt idx="4">
                  <c:v>95</c:v>
                </c:pt>
                <c:pt idx="5">
                  <c:v>94</c:v>
                </c:pt>
                <c:pt idx="6">
                  <c:v>100</c:v>
                </c:pt>
                <c:pt idx="7">
                  <c:v>100</c:v>
                </c:pt>
                <c:pt idx="8">
                  <c:v>62</c:v>
                </c:pt>
              </c:numCache>
            </c:numRef>
          </c:val>
        </c:ser>
        <c:shape val="box"/>
        <c:axId val="172917888"/>
        <c:axId val="172919424"/>
        <c:axId val="0"/>
      </c:bar3DChart>
      <c:catAx>
        <c:axId val="172917888"/>
        <c:scaling>
          <c:orientation val="minMax"/>
        </c:scaling>
        <c:axPos val="b"/>
        <c:tickLblPos val="nextTo"/>
        <c:crossAx val="172919424"/>
        <c:crosses val="autoZero"/>
        <c:auto val="1"/>
        <c:lblAlgn val="ctr"/>
        <c:lblOffset val="100"/>
      </c:catAx>
      <c:valAx>
        <c:axId val="172919424"/>
        <c:scaling>
          <c:orientation val="minMax"/>
        </c:scaling>
        <c:axPos val="l"/>
        <c:numFmt formatCode="General" sourceLinked="1"/>
        <c:tickLblPos val="nextTo"/>
        <c:crossAx val="1729178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143434627790862"/>
          <c:y val="0.80157936285639619"/>
          <c:w val="0.23109237862459728"/>
          <c:h val="0.19671308039325838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8.550590551181167E-2"/>
          <c:y val="7.5594738444699591E-2"/>
          <c:w val="0.88567694663167162"/>
          <c:h val="0.66382901899789593"/>
        </c:manualLayout>
      </c:layout>
      <c:barChart>
        <c:barDir val="col"/>
        <c:grouping val="clustered"/>
        <c:ser>
          <c:idx val="0"/>
          <c:order val="0"/>
          <c:tx>
            <c:strRef>
              <c:f>пшеница!$B$2</c:f>
              <c:strCache>
                <c:ptCount val="1"/>
                <c:pt idx="0">
                  <c:v>общий % поражения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rgbClr val="000000"/>
              </a:solidFill>
              <a:prstDash val="solid"/>
            </a:ln>
          </c:spPr>
          <c:val>
            <c:numRef>
              <c:f>пшеница!$B$3:$B$13</c:f>
              <c:numCache>
                <c:formatCode>0.0</c:formatCode>
                <c:ptCount val="11"/>
                <c:pt idx="0">
                  <c:v>43.8</c:v>
                </c:pt>
                <c:pt idx="1">
                  <c:v>49.6</c:v>
                </c:pt>
                <c:pt idx="2">
                  <c:v>48.4</c:v>
                </c:pt>
                <c:pt idx="3">
                  <c:v>44.7</c:v>
                </c:pt>
                <c:pt idx="4">
                  <c:v>47</c:v>
                </c:pt>
                <c:pt idx="5">
                  <c:v>44.1</c:v>
                </c:pt>
                <c:pt idx="6">
                  <c:v>41.7</c:v>
                </c:pt>
                <c:pt idx="7">
                  <c:v>30.5</c:v>
                </c:pt>
                <c:pt idx="8">
                  <c:v>30.6</c:v>
                </c:pt>
                <c:pt idx="9">
                  <c:v>33.5</c:v>
                </c:pt>
                <c:pt idx="10">
                  <c:v>30.1</c:v>
                </c:pt>
              </c:numCache>
            </c:numRef>
          </c:val>
        </c:ser>
        <c:ser>
          <c:idx val="3"/>
          <c:order val="1"/>
          <c:tx>
            <c:strRef>
              <c:f>пшеница!$C$2</c:f>
              <c:strCache>
                <c:ptCount val="1"/>
                <c:pt idx="0">
                  <c:v>пораженность корневыми гнилями</c:v>
                </c:pt>
              </c:strCache>
            </c:strRef>
          </c:tx>
          <c:spPr>
            <a:solidFill>
              <a:srgbClr val="FFFF00"/>
            </a:solidFill>
            <a:ln w="12700">
              <a:solidFill>
                <a:srgbClr val="000000"/>
              </a:solidFill>
              <a:prstDash val="solid"/>
            </a:ln>
          </c:spPr>
          <c:val>
            <c:numRef>
              <c:f>пшеница!$C$3:$C$13</c:f>
              <c:numCache>
                <c:formatCode>0.0</c:formatCode>
                <c:ptCount val="11"/>
                <c:pt idx="0">
                  <c:v>21.4</c:v>
                </c:pt>
                <c:pt idx="1">
                  <c:v>16.3</c:v>
                </c:pt>
                <c:pt idx="2">
                  <c:v>19.2</c:v>
                </c:pt>
                <c:pt idx="3">
                  <c:v>16.8</c:v>
                </c:pt>
                <c:pt idx="4">
                  <c:v>20.6</c:v>
                </c:pt>
                <c:pt idx="5">
                  <c:v>20.8</c:v>
                </c:pt>
                <c:pt idx="6">
                  <c:v>20.100000000000001</c:v>
                </c:pt>
                <c:pt idx="7">
                  <c:v>9.8000000000000007</c:v>
                </c:pt>
                <c:pt idx="8">
                  <c:v>11.4</c:v>
                </c:pt>
                <c:pt idx="9">
                  <c:v>17.5</c:v>
                </c:pt>
                <c:pt idx="10">
                  <c:v>15.4</c:v>
                </c:pt>
              </c:numCache>
            </c:numRef>
          </c:val>
        </c:ser>
        <c:axId val="172958848"/>
        <c:axId val="172960384"/>
      </c:barChart>
      <c:lineChart>
        <c:grouping val="standard"/>
        <c:ser>
          <c:idx val="4"/>
          <c:order val="2"/>
          <c:tx>
            <c:strRef>
              <c:f>пшеница!$D$2</c:f>
              <c:strCache>
                <c:ptCount val="1"/>
                <c:pt idx="0">
                  <c:v>ПВ по корневым гнилям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olid"/>
            </a:ln>
          </c:spPr>
          <c:marker>
            <c:symbol val="none"/>
          </c:marker>
          <c:cat>
            <c:numRef>
              <c:f>пшеница!$A$3:$A$13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пшеница!$D$3:$D$13</c:f>
              <c:numCache>
                <c:formatCode>0.0</c:formatCode>
                <c:ptCount val="11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  <c:pt idx="7">
                  <c:v>15</c:v>
                </c:pt>
                <c:pt idx="8">
                  <c:v>15</c:v>
                </c:pt>
                <c:pt idx="9">
                  <c:v>15</c:v>
                </c:pt>
                <c:pt idx="10">
                  <c:v>15</c:v>
                </c:pt>
              </c:numCache>
            </c:numRef>
          </c:val>
        </c:ser>
        <c:marker val="1"/>
        <c:axId val="172958848"/>
        <c:axId val="172960384"/>
      </c:lineChart>
      <c:catAx>
        <c:axId val="172958848"/>
        <c:scaling>
          <c:orientation val="minMax"/>
        </c:scaling>
        <c:axPos val="b"/>
        <c:numFmt formatCode="General" sourceLinked="1"/>
        <c:tickLblPos val="nextTo"/>
        <c:spPr>
          <a:ln w="25400">
            <a:solidFill>
              <a:srgbClr val="000000"/>
            </a:solidFill>
            <a:prstDash val="solid"/>
          </a:ln>
        </c:spPr>
        <c:txPr>
          <a:bodyPr rot="-180000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72960384"/>
        <c:crosses val="autoZero"/>
        <c:auto val="1"/>
        <c:lblAlgn val="ctr"/>
        <c:lblOffset val="100"/>
        <c:tickLblSkip val="1"/>
        <c:tickMarkSkip val="1"/>
      </c:catAx>
      <c:valAx>
        <c:axId val="17296038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ru-RU" sz="900"/>
                  <a:t> %</a:t>
                </a:r>
              </a:p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 sz="900"/>
              </a:p>
            </c:rich>
          </c:tx>
          <c:layout>
            <c:manualLayout>
              <c:xMode val="edge"/>
              <c:yMode val="edge"/>
              <c:x val="3.0240971786923967E-3"/>
              <c:y val="3.5524585500432068E-2"/>
            </c:manualLayout>
          </c:layout>
          <c:spPr>
            <a:noFill/>
            <a:ln w="25400">
              <a:noFill/>
            </a:ln>
          </c:spPr>
        </c:title>
        <c:numFmt formatCode="0.0" sourceLinked="1"/>
        <c:tickLblPos val="nextTo"/>
        <c:spPr>
          <a:ln w="254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72958848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7.888055023656397E-2"/>
          <c:y val="0.87013274245248473"/>
          <c:w val="0.87095658844171187"/>
          <c:h val="0.11215651964596486"/>
        </c:manualLayout>
      </c:layout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000" b="1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15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9.6792172074972746E-2"/>
          <c:y val="7.5383856526229628E-2"/>
          <c:w val="0.86228486628420675"/>
          <c:h val="0.66546206800067487"/>
        </c:manualLayout>
      </c:layout>
      <c:barChart>
        <c:barDir val="col"/>
        <c:grouping val="clustered"/>
        <c:ser>
          <c:idx val="0"/>
          <c:order val="0"/>
          <c:tx>
            <c:strRef>
              <c:f>ячмень!$B$2</c:f>
              <c:strCache>
                <c:ptCount val="1"/>
                <c:pt idx="0">
                  <c:v>общий % поражения</c:v>
                </c:pt>
              </c:strCache>
            </c:strRef>
          </c:tx>
          <c:spPr>
            <a:solidFill>
              <a:srgbClr val="92D050"/>
            </a:solidFill>
            <a:ln w="12700">
              <a:solidFill>
                <a:srgbClr val="000000"/>
              </a:solidFill>
              <a:prstDash val="solid"/>
            </a:ln>
          </c:spPr>
          <c:val>
            <c:numRef>
              <c:f>ячмень!$B$3:$B$13</c:f>
              <c:numCache>
                <c:formatCode>0.0</c:formatCode>
                <c:ptCount val="11"/>
                <c:pt idx="0">
                  <c:v>45.4</c:v>
                </c:pt>
                <c:pt idx="1">
                  <c:v>51.2</c:v>
                </c:pt>
                <c:pt idx="2">
                  <c:v>50.7</c:v>
                </c:pt>
                <c:pt idx="3">
                  <c:v>45.6</c:v>
                </c:pt>
                <c:pt idx="4">
                  <c:v>41.7</c:v>
                </c:pt>
                <c:pt idx="5">
                  <c:v>41.5</c:v>
                </c:pt>
                <c:pt idx="6">
                  <c:v>40.9</c:v>
                </c:pt>
                <c:pt idx="7">
                  <c:v>30</c:v>
                </c:pt>
                <c:pt idx="8">
                  <c:v>32.1</c:v>
                </c:pt>
                <c:pt idx="9">
                  <c:v>29.8</c:v>
                </c:pt>
                <c:pt idx="10">
                  <c:v>32.4</c:v>
                </c:pt>
              </c:numCache>
            </c:numRef>
          </c:val>
        </c:ser>
        <c:ser>
          <c:idx val="3"/>
          <c:order val="1"/>
          <c:tx>
            <c:strRef>
              <c:f>ячмень!$C$2</c:f>
              <c:strCache>
                <c:ptCount val="1"/>
                <c:pt idx="0">
                  <c:v>пораженность корневыми гнилями</c:v>
                </c:pt>
              </c:strCache>
            </c:strRef>
          </c:tx>
          <c:spPr>
            <a:solidFill>
              <a:srgbClr val="00B050"/>
            </a:solidFill>
            <a:ln w="12700">
              <a:solidFill>
                <a:srgbClr val="000000"/>
              </a:solidFill>
              <a:prstDash val="solid"/>
            </a:ln>
          </c:spPr>
          <c:val>
            <c:numRef>
              <c:f>ячмень!$C$3:$C$13</c:f>
              <c:numCache>
                <c:formatCode>0.0</c:formatCode>
                <c:ptCount val="11"/>
                <c:pt idx="0">
                  <c:v>18.100000000000001</c:v>
                </c:pt>
                <c:pt idx="1">
                  <c:v>13</c:v>
                </c:pt>
                <c:pt idx="2">
                  <c:v>16.600000000000001</c:v>
                </c:pt>
                <c:pt idx="3">
                  <c:v>13.9</c:v>
                </c:pt>
                <c:pt idx="4">
                  <c:v>11.5</c:v>
                </c:pt>
                <c:pt idx="5">
                  <c:v>19.399999999999999</c:v>
                </c:pt>
                <c:pt idx="6">
                  <c:v>18.7</c:v>
                </c:pt>
                <c:pt idx="7">
                  <c:v>8.6</c:v>
                </c:pt>
                <c:pt idx="8">
                  <c:v>11.2</c:v>
                </c:pt>
                <c:pt idx="9">
                  <c:v>13.4</c:v>
                </c:pt>
                <c:pt idx="10">
                  <c:v>17.3</c:v>
                </c:pt>
              </c:numCache>
            </c:numRef>
          </c:val>
        </c:ser>
        <c:axId val="173023616"/>
        <c:axId val="173025152"/>
      </c:barChart>
      <c:lineChart>
        <c:grouping val="standard"/>
        <c:ser>
          <c:idx val="4"/>
          <c:order val="2"/>
          <c:tx>
            <c:strRef>
              <c:f>ячмень!$D$2</c:f>
              <c:strCache>
                <c:ptCount val="1"/>
                <c:pt idx="0">
                  <c:v>ПВ по корневым гнилям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olid"/>
            </a:ln>
          </c:spPr>
          <c:marker>
            <c:symbol val="none"/>
          </c:marker>
          <c:cat>
            <c:numRef>
              <c:f>ячмень!$A$3:$A$13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ячмень!$D$3:$D$13</c:f>
              <c:numCache>
                <c:formatCode>0.0</c:formatCode>
                <c:ptCount val="11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  <c:pt idx="7">
                  <c:v>15</c:v>
                </c:pt>
                <c:pt idx="8">
                  <c:v>15</c:v>
                </c:pt>
                <c:pt idx="9">
                  <c:v>15</c:v>
                </c:pt>
                <c:pt idx="10">
                  <c:v>15</c:v>
                </c:pt>
              </c:numCache>
            </c:numRef>
          </c:val>
        </c:ser>
        <c:marker val="1"/>
        <c:axId val="173023616"/>
        <c:axId val="173025152"/>
      </c:lineChart>
      <c:catAx>
        <c:axId val="173023616"/>
        <c:scaling>
          <c:orientation val="minMax"/>
        </c:scaling>
        <c:axPos val="b"/>
        <c:numFmt formatCode="General" sourceLinked="1"/>
        <c:tickLblPos val="nextTo"/>
        <c:spPr>
          <a:ln w="25400">
            <a:solidFill>
              <a:srgbClr val="000000"/>
            </a:solidFill>
            <a:prstDash val="solid"/>
          </a:ln>
        </c:spPr>
        <c:txPr>
          <a:bodyPr rot="-180000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73025152"/>
        <c:crosses val="autoZero"/>
        <c:auto val="1"/>
        <c:lblAlgn val="ctr"/>
        <c:lblOffset val="100"/>
        <c:tickLblSkip val="1"/>
        <c:tickMarkSkip val="1"/>
      </c:catAx>
      <c:valAx>
        <c:axId val="17302515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ru-RU" sz="900"/>
                  <a:t> %</a:t>
                </a:r>
              </a:p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 sz="900"/>
              </a:p>
            </c:rich>
          </c:tx>
          <c:layout>
            <c:manualLayout>
              <c:xMode val="edge"/>
              <c:yMode val="edge"/>
              <c:x val="3.0240971786923967E-3"/>
              <c:y val="3.5524585500432068E-2"/>
            </c:manualLayout>
          </c:layout>
          <c:spPr>
            <a:noFill/>
            <a:ln w="25400">
              <a:noFill/>
            </a:ln>
          </c:spPr>
        </c:title>
        <c:numFmt formatCode="0.0" sourceLinked="1"/>
        <c:tickLblPos val="nextTo"/>
        <c:spPr>
          <a:ln w="254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73023616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7.8880550236563943E-2"/>
          <c:y val="0.87013274245248473"/>
          <c:w val="0.87095658844171187"/>
          <c:h val="0.11215651964596485"/>
        </c:manualLayout>
      </c:layout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000" b="1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9525">
      <a:noFill/>
    </a:ln>
  </c:spPr>
  <c:txPr>
    <a:bodyPr/>
    <a:lstStyle/>
    <a:p>
      <a:pPr>
        <a:defRPr sz="15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9.0217772189471246E-2"/>
          <c:y val="4.2834890965732113E-2"/>
          <c:w val="0.87713910658379035"/>
          <c:h val="0.77474548993773762"/>
        </c:manualLayout>
      </c:layout>
      <c:barChart>
        <c:barDir val="col"/>
        <c:grouping val="clustered"/>
        <c:ser>
          <c:idx val="0"/>
          <c:order val="0"/>
          <c:tx>
            <c:strRef>
              <c:f>'к.г. по зонам ур.2021'!$B$2</c:f>
              <c:strCache>
                <c:ptCount val="1"/>
                <c:pt idx="0">
                  <c:v>Пшеница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'к.г. по зонам ур.2021'!$A$3:$A$6</c:f>
              <c:strCache>
                <c:ptCount val="4"/>
                <c:pt idx="0">
                  <c:v>восточные районы</c:v>
                </c:pt>
                <c:pt idx="1">
                  <c:v>центральные районы</c:v>
                </c:pt>
                <c:pt idx="2">
                  <c:v>западные районы</c:v>
                </c:pt>
                <c:pt idx="3">
                  <c:v>южные районы</c:v>
                </c:pt>
              </c:strCache>
            </c:strRef>
          </c:cat>
          <c:val>
            <c:numRef>
              <c:f>'к.г. по зонам ур.2021'!$B$3:$B$6</c:f>
              <c:numCache>
                <c:formatCode>0.0</c:formatCode>
                <c:ptCount val="4"/>
                <c:pt idx="0">
                  <c:v>22.9</c:v>
                </c:pt>
                <c:pt idx="1">
                  <c:v>11.3</c:v>
                </c:pt>
                <c:pt idx="2">
                  <c:v>13.8</c:v>
                </c:pt>
                <c:pt idx="3">
                  <c:v>11.7</c:v>
                </c:pt>
              </c:numCache>
            </c:numRef>
          </c:val>
        </c:ser>
        <c:ser>
          <c:idx val="1"/>
          <c:order val="1"/>
          <c:tx>
            <c:strRef>
              <c:f>'к.г. по зонам ур.2021'!$C$2</c:f>
              <c:strCache>
                <c:ptCount val="1"/>
                <c:pt idx="0">
                  <c:v>Ячмень</c:v>
                </c:pt>
              </c:strCache>
            </c:strRef>
          </c:tx>
          <c:spPr>
            <a:solidFill>
              <a:srgbClr val="92D050"/>
            </a:solidFill>
          </c:spPr>
          <c:cat>
            <c:strRef>
              <c:f>'к.г. по зонам ур.2021'!$A$3:$A$6</c:f>
              <c:strCache>
                <c:ptCount val="4"/>
                <c:pt idx="0">
                  <c:v>восточные районы</c:v>
                </c:pt>
                <c:pt idx="1">
                  <c:v>центральные районы</c:v>
                </c:pt>
                <c:pt idx="2">
                  <c:v>западные районы</c:v>
                </c:pt>
                <c:pt idx="3">
                  <c:v>южные районы</c:v>
                </c:pt>
              </c:strCache>
            </c:strRef>
          </c:cat>
          <c:val>
            <c:numRef>
              <c:f>'к.г. по зонам ур.2021'!$C$3:$C$6</c:f>
              <c:numCache>
                <c:formatCode>0.0</c:formatCode>
                <c:ptCount val="4"/>
                <c:pt idx="0">
                  <c:v>11.8</c:v>
                </c:pt>
                <c:pt idx="1">
                  <c:v>49.3</c:v>
                </c:pt>
                <c:pt idx="2">
                  <c:v>21.2</c:v>
                </c:pt>
                <c:pt idx="3">
                  <c:v>18.100000000000001</c:v>
                </c:pt>
              </c:numCache>
            </c:numRef>
          </c:val>
        </c:ser>
        <c:ser>
          <c:idx val="2"/>
          <c:order val="2"/>
          <c:tx>
            <c:strRef>
              <c:f>'к.г. по зонам ур.2021'!$D$2</c:f>
              <c:strCache>
                <c:ptCount val="1"/>
                <c:pt idx="0">
                  <c:v>Овес</c:v>
                </c:pt>
              </c:strCache>
            </c:strRef>
          </c:tx>
          <c:spPr>
            <a:solidFill>
              <a:srgbClr val="00B0F0"/>
            </a:solidFill>
          </c:spPr>
          <c:cat>
            <c:strRef>
              <c:f>'к.г. по зонам ур.2021'!$A$3:$A$6</c:f>
              <c:strCache>
                <c:ptCount val="4"/>
                <c:pt idx="0">
                  <c:v>восточные районы</c:v>
                </c:pt>
                <c:pt idx="1">
                  <c:v>центральные районы</c:v>
                </c:pt>
                <c:pt idx="2">
                  <c:v>западные районы</c:v>
                </c:pt>
                <c:pt idx="3">
                  <c:v>южные районы</c:v>
                </c:pt>
              </c:strCache>
            </c:strRef>
          </c:cat>
          <c:val>
            <c:numRef>
              <c:f>'к.г. по зонам ур.2021'!$D$3:$D$6</c:f>
              <c:numCache>
                <c:formatCode>0.0</c:formatCode>
                <c:ptCount val="4"/>
                <c:pt idx="0">
                  <c:v>7</c:v>
                </c:pt>
                <c:pt idx="1">
                  <c:v>2.5</c:v>
                </c:pt>
                <c:pt idx="2">
                  <c:v>19.5</c:v>
                </c:pt>
                <c:pt idx="3">
                  <c:v>5.2</c:v>
                </c:pt>
              </c:numCache>
            </c:numRef>
          </c:val>
        </c:ser>
        <c:axId val="173058304"/>
        <c:axId val="173068288"/>
      </c:barChart>
      <c:lineChart>
        <c:grouping val="standard"/>
        <c:ser>
          <c:idx val="3"/>
          <c:order val="3"/>
          <c:tx>
            <c:strRef>
              <c:f>'к.г. по зонам ур.2021'!$E$2</c:f>
              <c:strCache>
                <c:ptCount val="1"/>
                <c:pt idx="0">
                  <c:v>Порог вредоносности (ПВ)</c:v>
                </c:pt>
              </c:strCache>
            </c:strRef>
          </c:tx>
          <c:cat>
            <c:strRef>
              <c:f>'к.г. по зонам ур.2021'!$A$3:$A$6</c:f>
              <c:strCache>
                <c:ptCount val="4"/>
                <c:pt idx="0">
                  <c:v>восточные районы</c:v>
                </c:pt>
                <c:pt idx="1">
                  <c:v>центральные районы</c:v>
                </c:pt>
                <c:pt idx="2">
                  <c:v>западные районы</c:v>
                </c:pt>
                <c:pt idx="3">
                  <c:v>южные районы</c:v>
                </c:pt>
              </c:strCache>
            </c:strRef>
          </c:cat>
          <c:val>
            <c:numRef>
              <c:f>'к.г. по зонам ур.2021'!$E$3:$E$6</c:f>
              <c:numCache>
                <c:formatCode>0.0</c:formatCode>
                <c:ptCount val="4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</c:numCache>
            </c:numRef>
          </c:val>
        </c:ser>
        <c:marker val="1"/>
        <c:axId val="173058304"/>
        <c:axId val="173068288"/>
      </c:lineChart>
      <c:catAx>
        <c:axId val="1730583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3068288"/>
        <c:crosses val="autoZero"/>
        <c:auto val="1"/>
        <c:lblAlgn val="ctr"/>
        <c:lblOffset val="100"/>
      </c:catAx>
      <c:valAx>
        <c:axId val="17306828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000" baseline="0">
                    <a:latin typeface="Times New Roman" pitchFamily="18" charset="0"/>
                    <a:cs typeface="Times New Roman" pitchFamily="18" charset="0"/>
                  </a:rPr>
                  <a:t> пораженность, %</a:t>
                </a:r>
                <a:endParaRPr lang="ru-RU" sz="1000">
                  <a:latin typeface="Times New Roman" pitchFamily="18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1.7452006980802792E-2"/>
              <c:y val="3.0078577134380002E-2"/>
            </c:manualLayout>
          </c:layout>
        </c:title>
        <c:numFmt formatCode="0.0" sourceLinked="1"/>
        <c:tickLblPos val="nextTo"/>
        <c:txPr>
          <a:bodyPr/>
          <a:lstStyle/>
          <a:p>
            <a:pPr>
              <a:defRPr sz="1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30583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9.6396279284086867E-2"/>
          <c:y val="0.89911566946395627"/>
          <c:w val="0.82940663176264817"/>
          <c:h val="8.193242149079194E-2"/>
        </c:manualLayout>
      </c:layout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9.7804397138182952E-2"/>
          <c:y val="8.6364196248725988E-2"/>
          <c:w val="0.84987320718410486"/>
          <c:h val="0.70367528607932883"/>
        </c:manualLayout>
      </c:layout>
      <c:barChart>
        <c:barDir val="col"/>
        <c:grouping val="clustered"/>
        <c:ser>
          <c:idx val="1"/>
          <c:order val="0"/>
          <c:tx>
            <c:strRef>
              <c:f>протравливание!$M$3</c:f>
              <c:strCache>
                <c:ptCount val="1"/>
                <c:pt idx="0">
                  <c:v>высеяно семян</c:v>
                </c:pt>
              </c:strCache>
            </c:strRef>
          </c:tx>
          <c:spPr>
            <a:solidFill>
              <a:srgbClr val="FFC000"/>
            </a:solidFill>
          </c:spPr>
          <c:cat>
            <c:numRef>
              <c:f>протравливание!$L$4:$L$14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протравливание!$M$4:$M$14</c:f>
              <c:numCache>
                <c:formatCode>0.0</c:formatCode>
                <c:ptCount val="11"/>
                <c:pt idx="0">
                  <c:v>271.60000000000002</c:v>
                </c:pt>
                <c:pt idx="1">
                  <c:v>273.56</c:v>
                </c:pt>
                <c:pt idx="2">
                  <c:v>271.14999999999998</c:v>
                </c:pt>
                <c:pt idx="3">
                  <c:v>267.38</c:v>
                </c:pt>
                <c:pt idx="4">
                  <c:v>264.08</c:v>
                </c:pt>
                <c:pt idx="5">
                  <c:v>273.58</c:v>
                </c:pt>
                <c:pt idx="6">
                  <c:v>266.64000000000038</c:v>
                </c:pt>
                <c:pt idx="7">
                  <c:v>237.76</c:v>
                </c:pt>
                <c:pt idx="8">
                  <c:v>232.1</c:v>
                </c:pt>
                <c:pt idx="9">
                  <c:v>238.3</c:v>
                </c:pt>
                <c:pt idx="10">
                  <c:v>226.07</c:v>
                </c:pt>
              </c:numCache>
            </c:numRef>
          </c:val>
        </c:ser>
        <c:ser>
          <c:idx val="2"/>
          <c:order val="1"/>
          <c:tx>
            <c:strRef>
              <c:f>протравливание!$N$3</c:f>
              <c:strCache>
                <c:ptCount val="1"/>
                <c:pt idx="0">
                  <c:v>протравлено семян</c:v>
                </c:pt>
              </c:strCache>
            </c:strRef>
          </c:tx>
          <c:spPr>
            <a:solidFill>
              <a:srgbClr val="FF0000"/>
            </a:solidFill>
          </c:spPr>
          <c:cat>
            <c:numRef>
              <c:f>протравливание!$L$4:$L$14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протравливание!$N$4:$N$14</c:f>
              <c:numCache>
                <c:formatCode>0.0</c:formatCode>
                <c:ptCount val="11"/>
                <c:pt idx="0">
                  <c:v>174.67</c:v>
                </c:pt>
                <c:pt idx="1">
                  <c:v>179.82000000000085</c:v>
                </c:pt>
                <c:pt idx="2">
                  <c:v>178.75</c:v>
                </c:pt>
                <c:pt idx="3">
                  <c:v>176.86</c:v>
                </c:pt>
                <c:pt idx="4">
                  <c:v>163.1</c:v>
                </c:pt>
                <c:pt idx="5">
                  <c:v>190.42000000000004</c:v>
                </c:pt>
                <c:pt idx="6">
                  <c:v>187.32000000000085</c:v>
                </c:pt>
                <c:pt idx="7">
                  <c:v>161.52000000000001</c:v>
                </c:pt>
                <c:pt idx="8">
                  <c:v>177.8</c:v>
                </c:pt>
                <c:pt idx="9">
                  <c:v>184.1</c:v>
                </c:pt>
                <c:pt idx="10">
                  <c:v>179.15</c:v>
                </c:pt>
              </c:numCache>
            </c:numRef>
          </c:val>
        </c:ser>
        <c:axId val="173463808"/>
        <c:axId val="173498752"/>
      </c:barChart>
      <c:catAx>
        <c:axId val="1734638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000">
                    <a:latin typeface="Times New Roman" pitchFamily="18" charset="0"/>
                    <a:cs typeface="Times New Roman" pitchFamily="18" charset="0"/>
                  </a:rPr>
                  <a:t>года</a:t>
                </a:r>
              </a:p>
            </c:rich>
          </c:tx>
          <c:layout>
            <c:manualLayout>
              <c:xMode val="edge"/>
              <c:yMode val="edge"/>
              <c:x val="0.94891765498277969"/>
              <c:y val="0.76283553035170426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3498752"/>
        <c:crosses val="autoZero"/>
        <c:auto val="1"/>
        <c:lblAlgn val="ctr"/>
        <c:lblOffset val="100"/>
      </c:catAx>
      <c:valAx>
        <c:axId val="17349875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0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 sz="1000">
                    <a:latin typeface="Times New Roman" pitchFamily="18" charset="0"/>
                    <a:cs typeface="Times New Roman" pitchFamily="18" charset="0"/>
                  </a:rPr>
                  <a:t>тыс. тонн</a:t>
                </a:r>
              </a:p>
            </c:rich>
          </c:tx>
          <c:layout>
            <c:manualLayout>
              <c:xMode val="edge"/>
              <c:yMode val="edge"/>
              <c:x val="6.1429011799940874E-3"/>
              <c:y val="6.0029044391892968E-3"/>
            </c:manualLayout>
          </c:layout>
        </c:title>
        <c:numFmt formatCode="0.0" sourceLinked="1"/>
        <c:tickLblPos val="nextTo"/>
        <c:txPr>
          <a:bodyPr/>
          <a:lstStyle/>
          <a:p>
            <a:pPr>
              <a:defRPr sz="1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346380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0889914348141359"/>
          <c:y val="0.89736412389363773"/>
          <c:w val="0.61104137396729763"/>
          <c:h val="5.8604747570750265E-2"/>
        </c:manualLayout>
      </c:layout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6.8571203389556898E-2"/>
          <c:y val="8.7693800305713165E-2"/>
          <c:w val="0.90532652117475798"/>
          <c:h val="0.72159048537985881"/>
        </c:manualLayout>
      </c:layout>
      <c:barChart>
        <c:barDir val="col"/>
        <c:grouping val="clustered"/>
        <c:ser>
          <c:idx val="0"/>
          <c:order val="0"/>
          <c:tx>
            <c:strRef>
              <c:f>'обработки от вред и болез'!$B$2</c:f>
              <c:strCache>
                <c:ptCount val="1"/>
                <c:pt idx="0">
                  <c:v>обработано от вредителей</c:v>
                </c:pt>
              </c:strCache>
            </c:strRef>
          </c:tx>
          <c:spPr>
            <a:solidFill>
              <a:srgbClr val="00B0F0"/>
            </a:solidFill>
          </c:spPr>
          <c:cat>
            <c:numRef>
              <c:f>'обработки от вред и болез'!$A$3:$A$13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'обработки от вред и болез'!$B$3:$B$13</c:f>
              <c:numCache>
                <c:formatCode>0.0</c:formatCode>
                <c:ptCount val="11"/>
                <c:pt idx="0">
                  <c:v>36.550000000000004</c:v>
                </c:pt>
                <c:pt idx="1">
                  <c:v>60.93</c:v>
                </c:pt>
                <c:pt idx="2">
                  <c:v>62.86</c:v>
                </c:pt>
                <c:pt idx="3">
                  <c:v>46.06</c:v>
                </c:pt>
                <c:pt idx="4">
                  <c:v>43.15</c:v>
                </c:pt>
                <c:pt idx="5">
                  <c:v>63.49</c:v>
                </c:pt>
                <c:pt idx="6">
                  <c:v>91.7</c:v>
                </c:pt>
                <c:pt idx="7">
                  <c:v>106.8</c:v>
                </c:pt>
                <c:pt idx="8">
                  <c:v>284.60000000000002</c:v>
                </c:pt>
                <c:pt idx="9">
                  <c:v>234.3</c:v>
                </c:pt>
                <c:pt idx="10">
                  <c:v>359.82</c:v>
                </c:pt>
              </c:numCache>
            </c:numRef>
          </c:val>
        </c:ser>
        <c:ser>
          <c:idx val="1"/>
          <c:order val="1"/>
          <c:tx>
            <c:strRef>
              <c:f>'обработки от вред и болез'!$C$2</c:f>
              <c:strCache>
                <c:ptCount val="1"/>
                <c:pt idx="0">
                  <c:v>обработано от болезней</c:v>
                </c:pt>
              </c:strCache>
            </c:strRef>
          </c:tx>
          <c:spPr>
            <a:solidFill>
              <a:srgbClr val="92D050"/>
            </a:solidFill>
          </c:spPr>
          <c:cat>
            <c:numRef>
              <c:f>'обработки от вред и болез'!$A$7:$A$12</c:f>
              <c:numCache>
                <c:formatCode>General</c:formatCode>
                <c:ptCount val="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</c:numCache>
            </c:numRef>
          </c:cat>
          <c:val>
            <c:numRef>
              <c:f>'обработки от вред и болез'!$C$3:$C$13</c:f>
              <c:numCache>
                <c:formatCode>0.0</c:formatCode>
                <c:ptCount val="11"/>
                <c:pt idx="0">
                  <c:v>76.22</c:v>
                </c:pt>
                <c:pt idx="1">
                  <c:v>81.75</c:v>
                </c:pt>
                <c:pt idx="2">
                  <c:v>98.69</c:v>
                </c:pt>
                <c:pt idx="3">
                  <c:v>123.76</c:v>
                </c:pt>
                <c:pt idx="4">
                  <c:v>102.63</c:v>
                </c:pt>
                <c:pt idx="5">
                  <c:v>93.9</c:v>
                </c:pt>
                <c:pt idx="6">
                  <c:v>90.4</c:v>
                </c:pt>
                <c:pt idx="7">
                  <c:v>156.80000000000001</c:v>
                </c:pt>
                <c:pt idx="8">
                  <c:v>105.1</c:v>
                </c:pt>
                <c:pt idx="9">
                  <c:v>149.6</c:v>
                </c:pt>
                <c:pt idx="10">
                  <c:v>242</c:v>
                </c:pt>
              </c:numCache>
            </c:numRef>
          </c:val>
        </c:ser>
        <c:axId val="173084672"/>
        <c:axId val="173086592"/>
      </c:barChart>
      <c:catAx>
        <c:axId val="1730846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>
                    <a:latin typeface="Times New Roman" pitchFamily="18" charset="0"/>
                    <a:cs typeface="Times New Roman" pitchFamily="18" charset="0"/>
                  </a:rPr>
                  <a:t>года</a:t>
                </a:r>
              </a:p>
            </c:rich>
          </c:tx>
          <c:layout>
            <c:manualLayout>
              <c:xMode val="edge"/>
              <c:yMode val="edge"/>
              <c:x val="0.95590102999002013"/>
              <c:y val="0.83788901689766582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3086592"/>
        <c:crosses val="autoZero"/>
        <c:auto val="1"/>
        <c:lblAlgn val="ctr"/>
        <c:lblOffset val="100"/>
      </c:catAx>
      <c:valAx>
        <c:axId val="173086592"/>
        <c:scaling>
          <c:orientation val="minMax"/>
        </c:scaling>
        <c:axPos val="l"/>
        <c:title>
          <c:tx>
            <c:rich>
              <a:bodyPr rot="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>
                    <a:latin typeface="Times New Roman" pitchFamily="18" charset="0"/>
                    <a:cs typeface="Times New Roman" pitchFamily="18" charset="0"/>
                  </a:rPr>
                  <a:t>тыс. га</a:t>
                </a:r>
              </a:p>
            </c:rich>
          </c:tx>
          <c:layout>
            <c:manualLayout>
              <c:xMode val="edge"/>
              <c:yMode val="edge"/>
              <c:x val="2.4431402208871494E-2"/>
              <c:y val="2.6836630024365791E-2"/>
            </c:manualLayout>
          </c:layout>
        </c:title>
        <c:numFmt formatCode="0.0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308467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5143238052914931"/>
          <c:y val="0.8967200483471186"/>
          <c:w val="0.71340009840176488"/>
          <c:h val="5.1585503909527292E-2"/>
        </c:manualLayout>
      </c:layout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6.5685210750718037E-2"/>
          <c:y val="0.10126789435535018"/>
          <c:w val="0.91022513891899082"/>
          <c:h val="0.68515701959041575"/>
        </c:manualLayout>
      </c:layout>
      <c:barChart>
        <c:barDir val="col"/>
        <c:grouping val="clustered"/>
        <c:ser>
          <c:idx val="1"/>
          <c:order val="0"/>
          <c:tx>
            <c:strRef>
              <c:f>сорняки!$J$3</c:f>
              <c:strCache>
                <c:ptCount val="1"/>
                <c:pt idx="0">
                  <c:v> всего</c:v>
                </c:pt>
              </c:strCache>
            </c:strRef>
          </c:tx>
          <c:spPr>
            <a:solidFill>
              <a:srgbClr val="FFC000"/>
            </a:solidFill>
          </c:spPr>
          <c:dLbls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Val val="1"/>
          </c:dLbls>
          <c:cat>
            <c:numRef>
              <c:f>сорняки!$I$4:$I$14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сорняки!$J$4:$J$14</c:f>
              <c:numCache>
                <c:formatCode>0.0</c:formatCode>
                <c:ptCount val="11"/>
                <c:pt idx="0">
                  <c:v>1282.5835999999999</c:v>
                </c:pt>
                <c:pt idx="1">
                  <c:v>1286.8</c:v>
                </c:pt>
                <c:pt idx="2">
                  <c:v>1367.1499999999999</c:v>
                </c:pt>
                <c:pt idx="3">
                  <c:v>1442.605</c:v>
                </c:pt>
                <c:pt idx="4">
                  <c:v>1441.45</c:v>
                </c:pt>
                <c:pt idx="5">
                  <c:v>1518.8658</c:v>
                </c:pt>
                <c:pt idx="6">
                  <c:v>1403.3836999999999</c:v>
                </c:pt>
                <c:pt idx="7">
                  <c:v>1332.1046999999999</c:v>
                </c:pt>
                <c:pt idx="8">
                  <c:v>1456.9652000000001</c:v>
                </c:pt>
                <c:pt idx="9">
                  <c:v>1640.6089999999999</c:v>
                </c:pt>
                <c:pt idx="10">
                  <c:v>1828.8539999999998</c:v>
                </c:pt>
              </c:numCache>
            </c:numRef>
          </c:val>
        </c:ser>
        <c:ser>
          <c:idx val="2"/>
          <c:order val="1"/>
          <c:tx>
            <c:strRef>
              <c:f>сорняки!$K$3</c:f>
              <c:strCache>
                <c:ptCount val="1"/>
                <c:pt idx="0">
                  <c:v>от широколистных сорняков</c:v>
                </c:pt>
              </c:strCache>
            </c:strRef>
          </c:tx>
          <c:spPr>
            <a:solidFill>
              <a:srgbClr val="00B0F0"/>
            </a:solidFill>
          </c:spPr>
          <c:dLbls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Val val="1"/>
          </c:dLbls>
          <c:cat>
            <c:numRef>
              <c:f>сорняки!$I$4:$I$14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сорняки!$K$4:$K$14</c:f>
              <c:numCache>
                <c:formatCode>0.0</c:formatCode>
                <c:ptCount val="11"/>
                <c:pt idx="0">
                  <c:v>875.11159999999938</c:v>
                </c:pt>
                <c:pt idx="1">
                  <c:v>829.6</c:v>
                </c:pt>
                <c:pt idx="2">
                  <c:v>882.35999999999797</c:v>
                </c:pt>
                <c:pt idx="3">
                  <c:v>920.17900000000054</c:v>
                </c:pt>
                <c:pt idx="4">
                  <c:v>874.72900000000004</c:v>
                </c:pt>
                <c:pt idx="5">
                  <c:v>826.32589999999948</c:v>
                </c:pt>
                <c:pt idx="6">
                  <c:v>809.72969999999998</c:v>
                </c:pt>
                <c:pt idx="7">
                  <c:v>762.40570000000002</c:v>
                </c:pt>
                <c:pt idx="8">
                  <c:v>757.06659999999749</c:v>
                </c:pt>
                <c:pt idx="9">
                  <c:v>887.00159999999948</c:v>
                </c:pt>
                <c:pt idx="10">
                  <c:v>980.85599999999749</c:v>
                </c:pt>
              </c:numCache>
            </c:numRef>
          </c:val>
        </c:ser>
        <c:ser>
          <c:idx val="3"/>
          <c:order val="2"/>
          <c:tx>
            <c:strRef>
              <c:f>сорняки!$L$3</c:f>
              <c:strCache>
                <c:ptCount val="1"/>
                <c:pt idx="0">
                  <c:v>от злаковых сорняков</c:v>
                </c:pt>
              </c:strCache>
            </c:strRef>
          </c:tx>
          <c:spPr>
            <a:solidFill>
              <a:srgbClr val="92D050"/>
            </a:solidFill>
          </c:spPr>
          <c:dLbls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outEnd"/>
            <c:showVal val="1"/>
          </c:dLbls>
          <c:cat>
            <c:numRef>
              <c:f>сорняки!$I$4:$I$14</c:f>
              <c:numCache>
                <c:formatCode>General</c:formatCode>
                <c:ptCount val="11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  <c:pt idx="8">
                  <c:v>2019</c:v>
                </c:pt>
                <c:pt idx="9">
                  <c:v>2020</c:v>
                </c:pt>
                <c:pt idx="10">
                  <c:v>2021</c:v>
                </c:pt>
              </c:numCache>
            </c:numRef>
          </c:cat>
          <c:val>
            <c:numRef>
              <c:f>сорняки!$L$4:$L$14</c:f>
              <c:numCache>
                <c:formatCode>0.0</c:formatCode>
                <c:ptCount val="11"/>
                <c:pt idx="0">
                  <c:v>407.47199999999765</c:v>
                </c:pt>
                <c:pt idx="1">
                  <c:v>457.2</c:v>
                </c:pt>
                <c:pt idx="2">
                  <c:v>484.78999999999894</c:v>
                </c:pt>
                <c:pt idx="3">
                  <c:v>522.42599999999948</c:v>
                </c:pt>
                <c:pt idx="4">
                  <c:v>511.23899999999753</c:v>
                </c:pt>
                <c:pt idx="5">
                  <c:v>527.78290000000004</c:v>
                </c:pt>
                <c:pt idx="6">
                  <c:v>492.54700000000008</c:v>
                </c:pt>
                <c:pt idx="7">
                  <c:v>473.24599999999964</c:v>
                </c:pt>
                <c:pt idx="8">
                  <c:v>591.26559999999949</c:v>
                </c:pt>
                <c:pt idx="9">
                  <c:v>709.32139999999947</c:v>
                </c:pt>
                <c:pt idx="10">
                  <c:v>817.49300000000005</c:v>
                </c:pt>
              </c:numCache>
            </c:numRef>
          </c:val>
        </c:ser>
        <c:axId val="173116416"/>
        <c:axId val="173143168"/>
      </c:barChart>
      <c:catAx>
        <c:axId val="1731164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>
                    <a:latin typeface="Times New Roman" pitchFamily="18" charset="0"/>
                    <a:cs typeface="Times New Roman" pitchFamily="18" charset="0"/>
                  </a:rPr>
                  <a:t>года</a:t>
                </a:r>
              </a:p>
            </c:rich>
          </c:tx>
          <c:layout>
            <c:manualLayout>
              <c:xMode val="edge"/>
              <c:yMode val="edge"/>
              <c:x val="0.95797063076780264"/>
              <c:y val="0.79777191423175264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3143168"/>
        <c:crosses val="autoZero"/>
        <c:auto val="1"/>
        <c:lblAlgn val="ctr"/>
        <c:lblOffset val="100"/>
      </c:catAx>
      <c:valAx>
        <c:axId val="173143168"/>
        <c:scaling>
          <c:orientation val="minMax"/>
        </c:scaling>
        <c:axPos val="l"/>
        <c:title>
          <c:tx>
            <c:rich>
              <a:bodyPr rot="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ru-RU">
                    <a:latin typeface="Times New Roman" pitchFamily="18" charset="0"/>
                    <a:cs typeface="Times New Roman" pitchFamily="18" charset="0"/>
                  </a:rPr>
                  <a:t>тыс. га</a:t>
                </a:r>
              </a:p>
            </c:rich>
          </c:tx>
          <c:layout>
            <c:manualLayout>
              <c:xMode val="edge"/>
              <c:yMode val="edge"/>
              <c:x val="3.2706293107687488E-2"/>
              <c:y val="3.9368033181498355E-2"/>
            </c:manualLayout>
          </c:layout>
        </c:title>
        <c:numFmt formatCode="0.0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731164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5208282663287659"/>
          <c:y val="0.8598903121319238"/>
          <c:w val="0.7292013850312925"/>
          <c:h val="6.1000781462353895E-2"/>
        </c:manualLayout>
      </c:layout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8.5832933767593707E-3"/>
          <c:y val="0.1116863277817616"/>
          <c:w val="0.99141670662323733"/>
          <c:h val="0.73182391498984134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FFC000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rgbClr val="C600EE"/>
              </a:solidFill>
            </c:spPr>
          </c:dPt>
          <c:dLbls>
            <c:dLbl>
              <c:idx val="4"/>
              <c:layout>
                <c:manualLayout>
                  <c:x val="-3.32667997338656E-2"/>
                  <c:y val="-2.3640661938534268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Val val="1"/>
            <c:showLeaderLines val="1"/>
          </c:dLbls>
          <c:cat>
            <c:strRef>
              <c:f>Лист2!$A$3:$A$8</c:f>
              <c:strCache>
                <c:ptCount val="6"/>
                <c:pt idx="0">
                  <c:v>протравители</c:v>
                </c:pt>
                <c:pt idx="1">
                  <c:v>инсектициды</c:v>
                </c:pt>
                <c:pt idx="2">
                  <c:v>фунгициды</c:v>
                </c:pt>
                <c:pt idx="3">
                  <c:v>гербициды</c:v>
                </c:pt>
                <c:pt idx="4">
                  <c:v>десиканты</c:v>
                </c:pt>
                <c:pt idx="5">
                  <c:v>регуляторы роста</c:v>
                </c:pt>
              </c:strCache>
            </c:strRef>
          </c:cat>
          <c:val>
            <c:numRef>
              <c:f>Лист2!$B$3:$B$8</c:f>
              <c:numCache>
                <c:formatCode>0.0</c:formatCode>
                <c:ptCount val="6"/>
                <c:pt idx="0">
                  <c:v>140.72862000000001</c:v>
                </c:pt>
                <c:pt idx="1">
                  <c:v>58.639940000000003</c:v>
                </c:pt>
                <c:pt idx="2">
                  <c:v>138.28317999999999</c:v>
                </c:pt>
                <c:pt idx="3">
                  <c:v>687.50050399999998</c:v>
                </c:pt>
                <c:pt idx="4">
                  <c:v>0.83000000000000063</c:v>
                </c:pt>
                <c:pt idx="5">
                  <c:v>115.90936000000002</c:v>
                </c:pt>
              </c:numCache>
            </c:numRef>
          </c:val>
        </c:ser>
        <c:dLbls>
          <c:showVal val="1"/>
        </c:dLbls>
      </c:pie3DChart>
    </c:plotArea>
    <c:legend>
      <c:legendPos val="b"/>
      <c:layout>
        <c:manualLayout>
          <c:xMode val="edge"/>
          <c:yMode val="edge"/>
          <c:x val="1.8316054243219752E-2"/>
          <c:y val="0.8737387764995912"/>
          <c:w val="0.94392344706912112"/>
          <c:h val="9.8483501833129539E-2"/>
        </c:manualLayout>
      </c:layout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0.00862</cdr:x>
      <cdr:y>0</cdr:y>
    </cdr:from>
    <cdr:to>
      <cdr:x>0.06034</cdr:x>
      <cdr:y>0.07353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008" y="0"/>
          <a:ext cx="43204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%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0.12931</cdr:x>
      <cdr:y>0.91304</cdr:y>
    </cdr:from>
    <cdr:to>
      <cdr:x>0.23276</cdr:x>
      <cdr:y>0.98551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80120" y="4536504"/>
          <a:ext cx="864096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2017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0.2931</cdr:x>
      <cdr:y>0.91304</cdr:y>
    </cdr:from>
    <cdr:to>
      <cdr:x>0.39655</cdr:x>
      <cdr:y>0.97101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448272" y="4536504"/>
          <a:ext cx="864096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2018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0.43966</cdr:x>
      <cdr:y>0.91304</cdr:y>
    </cdr:from>
    <cdr:to>
      <cdr:x>0.52586</cdr:x>
      <cdr:y>0.98551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672408" y="4536504"/>
          <a:ext cx="72008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2019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0.60345</cdr:x>
      <cdr:y>0.91304</cdr:y>
    </cdr:from>
    <cdr:to>
      <cdr:x>0.68103</cdr:x>
      <cdr:y>0.97101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040560" y="4536504"/>
          <a:ext cx="648072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2020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0.75862</cdr:x>
      <cdr:y>0.91304</cdr:y>
    </cdr:from>
    <cdr:to>
      <cdr:x>0.84483</cdr:x>
      <cdr:y>0.97101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6336704" y="4536504"/>
          <a:ext cx="72008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2021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0.93103</cdr:x>
      <cdr:y>0.86957</cdr:y>
    </cdr:from>
    <cdr:to>
      <cdr:x>1</cdr:x>
      <cdr:y>0.92754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7776864" y="4320480"/>
          <a:ext cx="57606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год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B1475A1-895A-43C3-8241-549EF7B9E873}" type="datetimeFigureOut">
              <a:rPr lang="ru-RU"/>
              <a:pPr>
                <a:defRPr/>
              </a:pPr>
              <a:t>04.04.2022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37E5316-3DE0-4C1D-B6D2-84CAE6F09C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  <a:cs typeface="+mn-cs"/>
              </a:defRPr>
            </a:lvl1pPr>
          </a:lstStyle>
          <a:p>
            <a:pPr>
              <a:defRPr/>
            </a:pPr>
            <a:fld id="{69F61EA6-3EB6-4239-9332-7ACB0580CACB}" type="datetimeFigureOut">
              <a:rPr lang="ru-RU"/>
              <a:pPr>
                <a:defRPr/>
              </a:pPr>
              <a:t>04.04.2022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i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B329A9F-2EC0-4BE1-95F9-691D891FC8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D2B7F54-19E0-43CE-8090-A132EB410F54}" type="slidenum">
              <a:rPr lang="ru-RU" altLang="ru-RU" smtClean="0">
                <a:cs typeface="Arial" charset="0"/>
              </a:rPr>
              <a:pPr/>
              <a:t>13</a:t>
            </a:fld>
            <a:endParaRPr lang="ru-RU" alt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slide" Target="../slides/slide9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slide" Target="../slides/slide9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slide" Target="../slides/slide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slide" Target="../slides/slide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макет с нумерацией2">
    <p:bg>
      <p:bgPr>
        <a:solidFill>
          <a:srgbClr val="FFFF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3" name="Прямоугольник 2"/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защиты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0315D-D103-4C64-8196-DCC987D294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аккредитац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hlinkClick r:id="rId3" action="ppaction://hlinksldjump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3888F-D820-4CB9-BC82-CC812D3222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сертификации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7466A-04BE-4AC8-A325-7ED4215785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макет с нумерацие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>
            <a:hlinkClick r:id="rId3" action="ppaction://hlinksldjump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2273C-E891-45D5-AD18-FC167D108B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услуг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>
            <a:hlinkClick r:id="rId4" action="ppaction://hlinksldjump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D9F22-DAA5-4946-A46F-3039545C28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защиты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>
            <a:hlinkClick r:id="rId4" action="ppaction://hlinksldjump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97C62-65C5-463F-86EC-1322AE9200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аккредитац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>
            <a:hlinkClick r:id="rId3" action="ppaction://hlinksldjump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5293C-B71A-49C0-9A3A-659DD005874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сертификации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>
            <a:hlinkClick r:id="rId4" action="ppaction://hlinksldjump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C8699-E895-4022-9548-E36ED7DCB8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макет с нумерацией2">
    <p:bg>
      <p:bgPr>
        <a:solidFill>
          <a:srgbClr val="FFFF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макет с нумерацие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hlinkClick r:id="rId3" action="ppaction://hlinksldjump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80E39-86EF-4C95-A725-0E63DFE431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услуг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7" descr="Logo_mini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50" y="223838"/>
            <a:ext cx="6477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15" name="Содержимое 13"/>
          <p:cNvSpPr>
            <a:spLocks noGrp="1"/>
          </p:cNvSpPr>
          <p:nvPr>
            <p:ph sz="quarter" idx="16"/>
          </p:nvPr>
        </p:nvSpPr>
        <p:spPr>
          <a:xfrm>
            <a:off x="250825" y="1160463"/>
            <a:ext cx="8208963" cy="35937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FF8400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6" name="Содержимое 13"/>
          <p:cNvSpPr>
            <a:spLocks noGrp="1"/>
          </p:cNvSpPr>
          <p:nvPr>
            <p:ph sz="quarter" idx="17"/>
          </p:nvPr>
        </p:nvSpPr>
        <p:spPr>
          <a:xfrm>
            <a:off x="233590" y="1646951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="1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  <a:p>
            <a:pPr lvl="0"/>
            <a:endParaRPr lang="ru-RU" dirty="0" err="1" smtClean="0"/>
          </a:p>
        </p:txBody>
      </p:sp>
      <p:sp>
        <p:nvSpPr>
          <p:cNvPr id="17" name="Содержимое 13"/>
          <p:cNvSpPr>
            <a:spLocks noGrp="1"/>
          </p:cNvSpPr>
          <p:nvPr>
            <p:ph sz="quarter" idx="18"/>
          </p:nvPr>
        </p:nvSpPr>
        <p:spPr>
          <a:xfrm>
            <a:off x="239894" y="2078998"/>
            <a:ext cx="8208963" cy="34189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200" b="0">
                <a:solidFill>
                  <a:srgbClr val="4C4C4C"/>
                </a:solidFill>
              </a:defRPr>
            </a:lvl1pPr>
          </a:lstStyle>
          <a:p>
            <a:pPr lvl="0"/>
            <a:r>
              <a:rPr lang="ru-RU" dirty="0" smtClean="0"/>
              <a:t>Образец</a:t>
            </a:r>
          </a:p>
          <a:p>
            <a:pPr lvl="0"/>
            <a:endParaRPr lang="ru-RU" dirty="0" err="1" smtClean="0"/>
          </a:p>
        </p:txBody>
      </p:sp>
      <p:sp>
        <p:nvSpPr>
          <p:cNvPr id="19" name="Содержимое 8"/>
          <p:cNvSpPr>
            <a:spLocks noGrp="1"/>
          </p:cNvSpPr>
          <p:nvPr>
            <p:ph sz="quarter" idx="13"/>
          </p:nvPr>
        </p:nvSpPr>
        <p:spPr>
          <a:xfrm>
            <a:off x="250825" y="188914"/>
            <a:ext cx="7074715" cy="75238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4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400">
                <a:latin typeface="Arial" pitchFamily="34" charset="0"/>
                <a:cs typeface="Arial" pitchFamily="34" charset="0"/>
              </a:defRPr>
            </a:lvl4pPr>
            <a:lvl5pPr>
              <a:defRPr sz="14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354EF-040C-4AEC-89B6-B7ACCC87F4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0" y="6557963"/>
            <a:ext cx="539750" cy="2174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 b="1" i="0">
                <a:solidFill>
                  <a:srgbClr val="4C4C4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B1E5F4D-B1D2-4130-BD3B-033613FD16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3" name="Прямоугольник 2">
            <a:hlinkClick r:id="rId9" action="ppaction://hlinksldjump"/>
          </p:cNvPr>
          <p:cNvSpPr/>
          <p:nvPr userDrawn="1"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7" r:id="rId1"/>
    <p:sldLayoutId id="2147484278" r:id="rId2"/>
    <p:sldLayoutId id="2147484279" r:id="rId3"/>
    <p:sldLayoutId id="2147484280" r:id="rId4"/>
    <p:sldLayoutId id="2147484281" r:id="rId5"/>
    <p:sldLayoutId id="2147484282" r:id="rId6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0" y="6557963"/>
            <a:ext cx="539750" cy="21748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000" b="1" i="0">
                <a:solidFill>
                  <a:srgbClr val="4C4C4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6B309FD-1396-4DC7-8E6D-F39B31A74F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092950" y="6561138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>
            <a:hlinkClick r:id="rId9" action="ppaction://hlinksldjump"/>
          </p:cNvPr>
          <p:cNvSpPr/>
          <p:nvPr/>
        </p:nvSpPr>
        <p:spPr>
          <a:xfrm>
            <a:off x="7515225" y="6556375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924800" y="6557963"/>
            <a:ext cx="360363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348663" y="6557963"/>
            <a:ext cx="358775" cy="295275"/>
          </a:xfrm>
          <a:prstGeom prst="rect">
            <a:avLst/>
          </a:prstGeom>
          <a:solidFill>
            <a:srgbClr val="FFFFD4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i="0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3" r:id="rId1"/>
    <p:sldLayoutId id="2147484284" r:id="rId2"/>
    <p:sldLayoutId id="2147484285" r:id="rId3"/>
    <p:sldLayoutId id="2147484286" r:id="rId4"/>
    <p:sldLayoutId id="2147484287" r:id="rId5"/>
    <p:sldLayoutId id="2147484288" r:id="rId6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rsc024@mail.ru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rsc024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214313"/>
            <a:ext cx="9144000" cy="7072313"/>
          </a:xfrm>
          <a:prstGeom prst="rect">
            <a:avLst/>
          </a:prstGeom>
          <a:solidFill>
            <a:srgbClr val="FEFF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i="0" dirty="0">
              <a:solidFill>
                <a:srgbClr val="008000"/>
              </a:solidFill>
              <a:cs typeface="Arial" panose="020B0604020202020204" pitchFamily="34" charset="0"/>
            </a:endParaRPr>
          </a:p>
        </p:txBody>
      </p:sp>
      <p:sp>
        <p:nvSpPr>
          <p:cNvPr id="9220" name="Прямоугольник 1"/>
          <p:cNvSpPr>
            <a:spLocks noChangeArrowheads="1"/>
          </p:cNvSpPr>
          <p:nvPr/>
        </p:nvSpPr>
        <p:spPr bwMode="auto">
          <a:xfrm>
            <a:off x="938213" y="2116138"/>
            <a:ext cx="7100887" cy="402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ru-RU" sz="2000" b="1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ru-RU" sz="2000" b="1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ru-RU" sz="2000" b="1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1600" i="0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1600" i="0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1600" i="0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1600" i="0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1600" i="0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1600" i="0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1600" i="0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1600" i="0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1600" i="0" dirty="0">
                <a:solidFill>
                  <a:srgbClr val="008000"/>
                </a:solidFill>
                <a:latin typeface="+mn-lt"/>
                <a:cs typeface="Times New Roman" pitchFamily="18" charset="0"/>
              </a:rPr>
              <a:t>Руководитель филиала ФГБУ «Россельхозцентр»</a:t>
            </a:r>
          </a:p>
          <a:p>
            <a:pPr>
              <a:lnSpc>
                <a:spcPct val="90000"/>
              </a:lnSpc>
              <a:defRPr/>
            </a:pPr>
            <a:r>
              <a:rPr lang="ru-RU" sz="1600" i="0" dirty="0">
                <a:solidFill>
                  <a:srgbClr val="008000"/>
                </a:solidFill>
                <a:latin typeface="+mn-lt"/>
                <a:cs typeface="Times New Roman" pitchFamily="18" charset="0"/>
              </a:rPr>
              <a:t>по Красноярскому краю</a:t>
            </a:r>
          </a:p>
          <a:p>
            <a:pPr>
              <a:lnSpc>
                <a:spcPct val="90000"/>
              </a:lnSpc>
              <a:defRPr/>
            </a:pPr>
            <a:r>
              <a:rPr lang="ru-RU" sz="1600" i="0" dirty="0">
                <a:solidFill>
                  <a:srgbClr val="008000"/>
                </a:solidFill>
                <a:latin typeface="+mn-lt"/>
                <a:cs typeface="Times New Roman" pitchFamily="18" charset="0"/>
              </a:rPr>
              <a:t>Малинников Алексей Валентинович</a:t>
            </a:r>
            <a:endParaRPr lang="en-US" sz="1600" i="0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sz="1600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ru-RU" sz="1600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endParaRPr lang="ru-RU" sz="1600" dirty="0">
              <a:solidFill>
                <a:srgbClr val="00800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5888"/>
            <a:ext cx="954087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1"/>
          <p:cNvSpPr txBox="1">
            <a:spLocks noChangeArrowheads="1"/>
          </p:cNvSpPr>
          <p:nvPr/>
        </p:nvSpPr>
        <p:spPr bwMode="auto">
          <a:xfrm>
            <a:off x="1535113" y="298450"/>
            <a:ext cx="6537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0">
                <a:solidFill>
                  <a:srgbClr val="008000"/>
                </a:solidFill>
              </a:rPr>
              <a:t>Министерство сельского хозяйства </a:t>
            </a:r>
          </a:p>
          <a:p>
            <a:pPr algn="ctr"/>
            <a:r>
              <a:rPr lang="ru-RU" i="0">
                <a:solidFill>
                  <a:srgbClr val="008000"/>
                </a:solidFill>
              </a:rPr>
              <a:t>Российской Федерации</a:t>
            </a:r>
          </a:p>
        </p:txBody>
      </p:sp>
      <p:sp>
        <p:nvSpPr>
          <p:cNvPr id="15366" name="TextBox 2"/>
          <p:cNvSpPr txBox="1">
            <a:spLocks noChangeArrowheads="1"/>
          </p:cNvSpPr>
          <p:nvPr/>
        </p:nvSpPr>
        <p:spPr bwMode="auto">
          <a:xfrm>
            <a:off x="1500188" y="1071563"/>
            <a:ext cx="66087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i="0">
                <a:solidFill>
                  <a:srgbClr val="008000"/>
                </a:solidFill>
              </a:rPr>
              <a:t>Федеральное государственное бюджетное учреждение</a:t>
            </a:r>
          </a:p>
          <a:p>
            <a:pPr algn="ctr"/>
            <a:r>
              <a:rPr lang="ru-RU" sz="1600" i="0">
                <a:solidFill>
                  <a:srgbClr val="008000"/>
                </a:solidFill>
              </a:rPr>
              <a:t>«Российский сельскохозяйственный центр»</a:t>
            </a:r>
          </a:p>
          <a:p>
            <a:pPr algn="ctr"/>
            <a:r>
              <a:rPr lang="ru-RU" sz="1600" i="0">
                <a:solidFill>
                  <a:srgbClr val="008000"/>
                </a:solidFill>
              </a:rPr>
              <a:t> (ФГБУ «Россельхозцентр»)</a:t>
            </a:r>
          </a:p>
        </p:txBody>
      </p:sp>
      <p:pic>
        <p:nvPicPr>
          <p:cNvPr id="15367" name="Рисунок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214438"/>
            <a:ext cx="9842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Номер слайда 1"/>
          <p:cNvSpPr>
            <a:spLocks noGrp="1"/>
          </p:cNvSpPr>
          <p:nvPr>
            <p:ph type="sldNum" sz="quarter" idx="19"/>
          </p:nvPr>
        </p:nvSpPr>
        <p:spPr bwMode="auto">
          <a:xfrm>
            <a:off x="0" y="6557963"/>
            <a:ext cx="539750" cy="1841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>
                <a:solidFill>
                  <a:schemeClr val="bg1"/>
                </a:solidFill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15369" name="Прямоугольник 2"/>
          <p:cNvSpPr>
            <a:spLocks noChangeArrowheads="1"/>
          </p:cNvSpPr>
          <p:nvPr/>
        </p:nvSpPr>
        <p:spPr bwMode="auto">
          <a:xfrm>
            <a:off x="4024313" y="5851525"/>
            <a:ext cx="1731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i="0">
                <a:solidFill>
                  <a:srgbClr val="008000"/>
                </a:solidFill>
              </a:rPr>
              <a:t>апрель 2022 г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19250" y="2349500"/>
            <a:ext cx="7056438" cy="1630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Тема: Предварительный прогноз фитосанитарного состояния сельскохозяйственных угодий на территории Красноярского края в 2022 году. Обзор качества семян, предназначенных для посева в 2022 году в хозяйствах Красноярского края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107950" y="188913"/>
            <a:ext cx="7559675" cy="75247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Недобор урожая зерновых культур от вредителей и болезней в 2021 году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125538"/>
          <a:ext cx="9036050" cy="5467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5776"/>
                <a:gridCol w="1152128"/>
                <a:gridCol w="1152128"/>
                <a:gridCol w="1080120"/>
                <a:gridCol w="1152128"/>
                <a:gridCol w="1044624"/>
                <a:gridCol w="899592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Наименование ВО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Недобор урожая, %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среднемноголетний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краю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восточные районы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центральные районы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западные районы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южные районы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вредители</a:t>
                      </a:r>
                      <a:r>
                        <a:rPr lang="ru-RU" sz="1600" b="1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….</a:t>
                      </a:r>
                      <a:endParaRPr lang="ru-RU" sz="1600" dirty="0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Внутристеблевые вредители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3,2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2,8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1,8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1,4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1,2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4,2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Пшеничный трипс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3,0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2,7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0,8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2,5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4,5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Злаковая тля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1,6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2,4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4,1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1,2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0,5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3,5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7,8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7,9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6,7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3,1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4,2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12,2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болезни</a:t>
                      </a:r>
                      <a:r>
                        <a:rPr lang="ru-RU" sz="1600" b="1" dirty="0" smtClean="0">
                          <a:solidFill>
                            <a:schemeClr val="accent1">
                              <a:lumMod val="20000"/>
                              <a:lumOff val="8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….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Корневые гнили пшеницы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6,9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5,2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6,9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6,9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4,7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4,1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Септориоз пшеницы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7,3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6,1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6,7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10,4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8,3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3,6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Итого пшеница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14,2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11,3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13,6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17,3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13,0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7,7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Корневые гнили ячменя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9,7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7,3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1,2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14,0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9,0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1,2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Гельминтоспориоз ячменя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8,5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8,9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8,6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18,0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7,0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7,8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Итого ячмень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18,2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16,2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9,8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32,0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16,0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9,0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101013" y="1484313"/>
            <a:ext cx="935037" cy="5113337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698" name="Номер слайда 6"/>
          <p:cNvSpPr>
            <a:spLocks noGrp="1"/>
          </p:cNvSpPr>
          <p:nvPr>
            <p:ph type="sldNum" sz="quarter" idx="19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A6616AD-43F5-4E6A-BA04-A8F6EFF5CE81}" type="slidenum">
              <a:rPr lang="ru-RU" altLang="ru-RU" smtClean="0">
                <a:latin typeface="Arial" charset="0"/>
                <a:cs typeface="Arial" charset="0"/>
              </a:rPr>
              <a:pPr/>
              <a:t>10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0" y="188913"/>
            <a:ext cx="7956550" cy="75247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ru-RU" sz="1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Объемы обработок посевов сельскохозяйственных культур от вредителей и болезней в Красноярском крае в 2011-2021гг</a:t>
            </a:r>
            <a:endParaRPr lang="ru-RU" sz="18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95536" y="1196752"/>
          <a:ext cx="8424936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604" name="Номер слайда 5"/>
          <p:cNvSpPr>
            <a:spLocks noGrp="1"/>
          </p:cNvSpPr>
          <p:nvPr>
            <p:ph type="sldNum" sz="quarter" idx="19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64D3C13-BC5C-4B7D-AC7D-9408C94752A1}" type="slidenum">
              <a:rPr lang="ru-RU" altLang="ru-RU" smtClean="0">
                <a:latin typeface="Arial" charset="0"/>
                <a:cs typeface="Arial" charset="0"/>
              </a:rPr>
              <a:pPr/>
              <a:t>11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0" y="188913"/>
            <a:ext cx="8143875" cy="668337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ru-RU" sz="175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Засоренность посевов сельскохозяйственных культур наиболее распространенными в крае сорняками в 2021 году по группам районов</a:t>
            </a:r>
            <a:endParaRPr lang="ru-RU" sz="175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3"/>
          </p:nvPr>
        </p:nvGraphicFramePr>
        <p:xfrm>
          <a:off x="179388" y="857250"/>
          <a:ext cx="8785225" cy="5983288"/>
        </p:xfrm>
        <a:graphic>
          <a:graphicData uri="http://schemas.openxmlformats.org/drawingml/2006/table">
            <a:tbl>
              <a:tblPr/>
              <a:tblGrid>
                <a:gridCol w="3097212"/>
                <a:gridCol w="1582738"/>
                <a:gridCol w="1081087"/>
                <a:gridCol w="1079500"/>
                <a:gridCol w="1008063"/>
                <a:gridCol w="936625"/>
              </a:tblGrid>
              <a:tr h="2063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сорного растения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Коэфициент засоренности в крае 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т.ч. по группам районов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4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центральные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восточные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западные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южные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41300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широколистные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Марь белая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5,9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Подмаренник  цепкий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Гречишка вьюнковая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Гречиха татарская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Осот полевой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Осот розовый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Вьюнок полевой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Щирица запрокинутая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Конопля сорная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Аистник цикутовый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Хвощ полевой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Одуванчик лекарственный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Пастушья сумка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41300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злаковые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Овсюг обыкновенный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3,7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Просо сорно-полевое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Просо куриное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3,8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Щетинники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Пырей ползучий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027988" y="1052513"/>
            <a:ext cx="936625" cy="5805487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788" name="Номер слайда 6"/>
          <p:cNvSpPr>
            <a:spLocks noGrp="1"/>
          </p:cNvSpPr>
          <p:nvPr>
            <p:ph type="sldNum" sz="quarter" idx="19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D695F65-99C1-464D-A10B-C0317B8212A7}" type="slidenum">
              <a:rPr lang="ru-RU" altLang="ru-RU" smtClean="0">
                <a:latin typeface="Arial" charset="0"/>
                <a:cs typeface="Arial" charset="0"/>
              </a:rPr>
              <a:pPr/>
              <a:t>12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07950" y="188913"/>
            <a:ext cx="7272338" cy="75247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Объемы обработок посевов сельскохозяйственных культур от сорняков в Красноярском крае в 2011-2021гг</a:t>
            </a:r>
            <a:endParaRPr lang="ru-RU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79512" y="1268760"/>
          <a:ext cx="8784976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652" name="Номер слайда 3"/>
          <p:cNvSpPr>
            <a:spLocks noGrp="1"/>
          </p:cNvSpPr>
          <p:nvPr>
            <p:ph type="sldNum" sz="quarter" idx="19"/>
          </p:nvPr>
        </p:nvSpPr>
        <p:spPr bwMode="auto">
          <a:xfrm>
            <a:off x="0" y="6640513"/>
            <a:ext cx="539750" cy="21748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8B902751-5EC1-437C-BDD0-427B7109F754}" type="slidenum">
              <a:rPr lang="ru-RU" altLang="ru-RU" smtClean="0">
                <a:latin typeface="Arial" charset="0"/>
                <a:cs typeface="Arial" charset="0"/>
              </a:rPr>
              <a:pPr/>
              <a:t>13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2"/>
          <p:cNvSpPr>
            <a:spLocks noGrp="1"/>
          </p:cNvSpPr>
          <p:nvPr>
            <p:ph sz="quarter" idx="17"/>
          </p:nvPr>
        </p:nvSpPr>
        <p:spPr bwMode="auto">
          <a:xfrm>
            <a:off x="323850" y="5084763"/>
            <a:ext cx="8569325" cy="342900"/>
          </a:xfr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из них доля препаратов, %</a:t>
            </a:r>
          </a:p>
        </p:txBody>
      </p:sp>
      <p:sp>
        <p:nvSpPr>
          <p:cNvPr id="28675" name="Содержимое 4"/>
          <p:cNvSpPr>
            <a:spLocks noGrp="1"/>
          </p:cNvSpPr>
          <p:nvPr>
            <p:ph sz="quarter" idx="13"/>
          </p:nvPr>
        </p:nvSpPr>
        <p:spPr bwMode="auto">
          <a:xfrm>
            <a:off x="0" y="188913"/>
            <a:ext cx="7326313" cy="75247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Объемы поступления пестицидов в Красноярском крае в 2021 году, тонн 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403648" y="980728"/>
          <a:ext cx="6264696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1403648" y="5445224"/>
          <a:ext cx="5724128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678" name="Номер слайда 6"/>
          <p:cNvSpPr>
            <a:spLocks noGrp="1"/>
          </p:cNvSpPr>
          <p:nvPr>
            <p:ph type="sldNum" sz="quarter" idx="19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C915C2F-F1D5-40CA-A8DC-3AA2F4764054}" type="slidenum">
              <a:rPr lang="ru-RU" altLang="ru-RU" smtClean="0">
                <a:latin typeface="Arial" charset="0"/>
                <a:cs typeface="Arial" charset="0"/>
              </a:rPr>
              <a:pPr/>
              <a:t>14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\\192.168.10.4\файлообменник\Фото\Фото для А.В. Малинникова\IMG_20210812_140202.jpg"/>
          <p:cNvPicPr>
            <a:picLocks noChangeAspect="1" noChangeArrowheads="1"/>
          </p:cNvPicPr>
          <p:nvPr/>
        </p:nvPicPr>
        <p:blipFill>
          <a:blip r:embed="rId2" cstate="print"/>
          <a:srcRect l="6821" r="9241"/>
          <a:stretch>
            <a:fillRect/>
          </a:stretch>
        </p:blipFill>
        <p:spPr bwMode="auto">
          <a:xfrm>
            <a:off x="-7938" y="0"/>
            <a:ext cx="3763963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Номер слайда 4"/>
          <p:cNvSpPr>
            <a:spLocks noGrp="1"/>
          </p:cNvSpPr>
          <p:nvPr>
            <p:ph type="sldNum" sz="quarter" idx="19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B1E9466-9EA4-4D35-87E9-5FD07CCB1C4A}" type="slidenum">
              <a:rPr lang="ru-RU" altLang="ru-RU" smtClean="0">
                <a:latin typeface="Arial" charset="0"/>
                <a:cs typeface="Arial" charset="0"/>
              </a:rPr>
              <a:pPr/>
              <a:t>15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pic>
        <p:nvPicPr>
          <p:cNvPr id="29700" name="Picture 4" descr="\\192.168.10.4\файлообменник\Фото\Фото для А.В. Малинникова\c5bdc342-3b4c-4b62-a764-76cb76795efd.jpg"/>
          <p:cNvPicPr>
            <a:picLocks noChangeAspect="1" noChangeArrowheads="1"/>
          </p:cNvPicPr>
          <p:nvPr/>
        </p:nvPicPr>
        <p:blipFill>
          <a:blip r:embed="rId3" cstate="print"/>
          <a:srcRect b="4761"/>
          <a:stretch>
            <a:fillRect/>
          </a:stretch>
        </p:blipFill>
        <p:spPr bwMode="auto">
          <a:xfrm>
            <a:off x="-36513" y="3357563"/>
            <a:ext cx="3676651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Содержимое 6"/>
          <p:cNvSpPr>
            <a:spLocks noGrp="1"/>
          </p:cNvSpPr>
          <p:nvPr>
            <p:ph sz="quarter" idx="16"/>
          </p:nvPr>
        </p:nvSpPr>
        <p:spPr bwMode="auto">
          <a:xfrm>
            <a:off x="-36513" y="6597650"/>
            <a:ext cx="1800226" cy="260350"/>
          </a:xfrm>
          <a:solidFill>
            <a:srgbClr val="DDF5F7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z="1000" smtClean="0">
                <a:solidFill>
                  <a:schemeClr val="tx1"/>
                </a:solidFill>
              </a:rPr>
              <a:t>Нестадные саранчовые</a:t>
            </a:r>
          </a:p>
        </p:txBody>
      </p:sp>
      <p:sp>
        <p:nvSpPr>
          <p:cNvPr id="29702" name="Содержимое 6"/>
          <p:cNvSpPr>
            <a:spLocks noGrp="1"/>
          </p:cNvSpPr>
          <p:nvPr>
            <p:ph sz="quarter" idx="16"/>
          </p:nvPr>
        </p:nvSpPr>
        <p:spPr bwMode="auto">
          <a:xfrm>
            <a:off x="1835150" y="4941888"/>
            <a:ext cx="2089150" cy="215900"/>
          </a:xfrm>
          <a:solidFill>
            <a:srgbClr val="DDF5F7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z="1000" smtClean="0">
                <a:solidFill>
                  <a:schemeClr val="tx1"/>
                </a:solidFill>
              </a:rPr>
              <a:t>Луговой мотылек, бабочка</a:t>
            </a:r>
          </a:p>
        </p:txBody>
      </p:sp>
      <p:sp>
        <p:nvSpPr>
          <p:cNvPr id="29703" name="Содержимое 6"/>
          <p:cNvSpPr>
            <a:spLocks noGrp="1"/>
          </p:cNvSpPr>
          <p:nvPr>
            <p:ph sz="quarter" idx="16"/>
          </p:nvPr>
        </p:nvSpPr>
        <p:spPr bwMode="auto">
          <a:xfrm>
            <a:off x="1801813" y="6629400"/>
            <a:ext cx="1944687" cy="228600"/>
          </a:xfrm>
          <a:solidFill>
            <a:srgbClr val="DDF5F7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z="1000" smtClean="0">
                <a:solidFill>
                  <a:schemeClr val="tx1"/>
                </a:solidFill>
              </a:rPr>
              <a:t>Луговой мотылек, гусеница</a:t>
            </a:r>
          </a:p>
        </p:txBody>
      </p:sp>
      <p:pic>
        <p:nvPicPr>
          <p:cNvPr id="29704" name="Picture 3" descr="\\192.168.10.4\файлообменник\Фото\Фото для А.В. Малинникова\9d7a818d-e718-4850-9f1c-bcde6f7d7cb7.jpg"/>
          <p:cNvPicPr>
            <a:picLocks noChangeAspect="1" noChangeArrowheads="1"/>
          </p:cNvPicPr>
          <p:nvPr/>
        </p:nvPicPr>
        <p:blipFill>
          <a:blip r:embed="rId4" cstate="print"/>
          <a:srcRect b="2092"/>
          <a:stretch>
            <a:fillRect/>
          </a:stretch>
        </p:blipFill>
        <p:spPr bwMode="auto">
          <a:xfrm>
            <a:off x="3630613" y="1460500"/>
            <a:ext cx="5513387" cy="539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5" name="Содержимое 6"/>
          <p:cNvSpPr>
            <a:spLocks noGrp="1"/>
          </p:cNvSpPr>
          <p:nvPr>
            <p:ph sz="quarter" idx="16"/>
          </p:nvPr>
        </p:nvSpPr>
        <p:spPr bwMode="auto">
          <a:xfrm>
            <a:off x="3851275" y="3933825"/>
            <a:ext cx="2165350" cy="225425"/>
          </a:xfrm>
          <a:solidFill>
            <a:srgbClr val="DDF5F7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z="1000" smtClean="0">
                <a:solidFill>
                  <a:schemeClr val="tx1"/>
                </a:solidFill>
              </a:rPr>
              <a:t>Септориоз колоса пшеницы</a:t>
            </a:r>
          </a:p>
        </p:txBody>
      </p:sp>
      <p:sp>
        <p:nvSpPr>
          <p:cNvPr id="29706" name="Содержимое 6"/>
          <p:cNvSpPr>
            <a:spLocks noGrp="1"/>
          </p:cNvSpPr>
          <p:nvPr>
            <p:ph sz="quarter" idx="16"/>
          </p:nvPr>
        </p:nvSpPr>
        <p:spPr bwMode="auto">
          <a:xfrm>
            <a:off x="6659563" y="3933825"/>
            <a:ext cx="2165350" cy="225425"/>
          </a:xfrm>
          <a:solidFill>
            <a:srgbClr val="DDF5F7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z="1000" smtClean="0">
                <a:solidFill>
                  <a:schemeClr val="tx1"/>
                </a:solidFill>
              </a:rPr>
              <a:t>Мучнистая роса пшеницы</a:t>
            </a:r>
          </a:p>
        </p:txBody>
      </p:sp>
      <p:sp>
        <p:nvSpPr>
          <p:cNvPr id="29707" name="Содержимое 6"/>
          <p:cNvSpPr>
            <a:spLocks noGrp="1"/>
          </p:cNvSpPr>
          <p:nvPr>
            <p:ph sz="quarter" idx="16"/>
          </p:nvPr>
        </p:nvSpPr>
        <p:spPr bwMode="auto">
          <a:xfrm>
            <a:off x="5508625" y="6630988"/>
            <a:ext cx="2159000" cy="227012"/>
          </a:xfrm>
          <a:solidFill>
            <a:srgbClr val="DDF5F7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z="1000" smtClean="0">
                <a:solidFill>
                  <a:schemeClr val="tx1"/>
                </a:solidFill>
              </a:rPr>
              <a:t>Фузариоз колоса пшеницы</a:t>
            </a:r>
          </a:p>
        </p:txBody>
      </p:sp>
      <p:sp>
        <p:nvSpPr>
          <p:cNvPr id="29708" name="Содержимое 6"/>
          <p:cNvSpPr>
            <a:spLocks noGrp="1"/>
          </p:cNvSpPr>
          <p:nvPr>
            <p:ph sz="quarter" idx="16"/>
          </p:nvPr>
        </p:nvSpPr>
        <p:spPr bwMode="auto">
          <a:xfrm>
            <a:off x="7667625" y="6630988"/>
            <a:ext cx="1512888" cy="227012"/>
          </a:xfrm>
          <a:solidFill>
            <a:srgbClr val="DDF5F7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z="1000" smtClean="0">
                <a:solidFill>
                  <a:schemeClr val="tx1"/>
                </a:solidFill>
              </a:rPr>
              <a:t>Альтернариоз рапса</a:t>
            </a:r>
          </a:p>
        </p:txBody>
      </p:sp>
      <p:sp>
        <p:nvSpPr>
          <p:cNvPr id="15" name="Содержимое 6"/>
          <p:cNvSpPr>
            <a:spLocks noGrp="1"/>
          </p:cNvSpPr>
          <p:nvPr>
            <p:ph sz="quarter" idx="16"/>
          </p:nvPr>
        </p:nvSpPr>
        <p:spPr>
          <a:xfrm>
            <a:off x="3638550" y="6630988"/>
            <a:ext cx="1870075" cy="227012"/>
          </a:xfrm>
          <a:solidFill>
            <a:srgbClr val="DDF5F7"/>
          </a:solidFill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ru-RU" sz="950" dirty="0" smtClean="0">
                <a:solidFill>
                  <a:schemeClr val="tx1"/>
                </a:solidFill>
              </a:rPr>
              <a:t>Септориоз листа пшеницы</a:t>
            </a:r>
            <a:endParaRPr lang="ru-RU" sz="950" dirty="0">
              <a:solidFill>
                <a:schemeClr val="tx1"/>
              </a:solidFill>
            </a:endParaRPr>
          </a:p>
        </p:txBody>
      </p:sp>
      <p:sp>
        <p:nvSpPr>
          <p:cNvPr id="29710" name="Содержимое 6"/>
          <p:cNvSpPr>
            <a:spLocks noGrp="1"/>
          </p:cNvSpPr>
          <p:nvPr>
            <p:ph sz="quarter" idx="16"/>
          </p:nvPr>
        </p:nvSpPr>
        <p:spPr bwMode="auto">
          <a:xfrm>
            <a:off x="539750" y="3141663"/>
            <a:ext cx="2160588" cy="215900"/>
          </a:xfrm>
          <a:solidFill>
            <a:srgbClr val="DDF5F7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ru-RU" sz="1000" smtClean="0">
                <a:solidFill>
                  <a:schemeClr val="tx1"/>
                </a:solidFill>
              </a:rPr>
              <a:t>Рапсовый цветоед</a:t>
            </a:r>
          </a:p>
        </p:txBody>
      </p:sp>
      <p:pic>
        <p:nvPicPr>
          <p:cNvPr id="29711" name="Picture 3" descr="\\192.168.10.4\файлообменник\Фото\Фото для А.В. Малинникова\Красноярский край, Каратузский р-он, клоп вредной черепашки, июнь 2020г..jpg"/>
          <p:cNvPicPr>
            <a:picLocks noChangeAspect="1" noChangeArrowheads="1"/>
          </p:cNvPicPr>
          <p:nvPr/>
        </p:nvPicPr>
        <p:blipFill>
          <a:blip r:embed="rId5" cstate="print"/>
          <a:srcRect l="38701" t="32915" r="22597" b="8005"/>
          <a:stretch>
            <a:fillRect/>
          </a:stretch>
        </p:blipFill>
        <p:spPr bwMode="auto">
          <a:xfrm>
            <a:off x="3708400" y="0"/>
            <a:ext cx="18002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2" name="Picture 4" descr="\\192.168.10.4\файлообменник\Фото\Фото для А.В. Малинникова\Красноярский край , Новосёловский район, яровой рапс, гусеница капустной моли, июль 2019г..jpg"/>
          <p:cNvPicPr>
            <a:picLocks noChangeAspect="1" noChangeArrowheads="1"/>
          </p:cNvPicPr>
          <p:nvPr/>
        </p:nvPicPr>
        <p:blipFill>
          <a:blip r:embed="rId6" cstate="print"/>
          <a:srcRect l="30328" t="25684" r="13934" b="32036"/>
          <a:stretch>
            <a:fillRect/>
          </a:stretch>
        </p:blipFill>
        <p:spPr bwMode="auto">
          <a:xfrm>
            <a:off x="5508625" y="0"/>
            <a:ext cx="2609850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3" name="Содержимое 6"/>
          <p:cNvSpPr>
            <a:spLocks noGrp="1"/>
          </p:cNvSpPr>
          <p:nvPr>
            <p:ph sz="quarter" idx="16"/>
          </p:nvPr>
        </p:nvSpPr>
        <p:spPr bwMode="auto">
          <a:xfrm>
            <a:off x="5724525" y="1268413"/>
            <a:ext cx="2160588" cy="215900"/>
          </a:xfrm>
          <a:solidFill>
            <a:srgbClr val="DDF5F7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ru-RU" sz="1000" smtClean="0">
                <a:solidFill>
                  <a:schemeClr val="tx1"/>
                </a:solidFill>
              </a:rPr>
              <a:t>Гусеница капустной моли</a:t>
            </a:r>
          </a:p>
        </p:txBody>
      </p:sp>
      <p:sp>
        <p:nvSpPr>
          <p:cNvPr id="29714" name="Содержимое 6"/>
          <p:cNvSpPr>
            <a:spLocks noGrp="1"/>
          </p:cNvSpPr>
          <p:nvPr>
            <p:ph sz="quarter" idx="16"/>
          </p:nvPr>
        </p:nvSpPr>
        <p:spPr bwMode="auto">
          <a:xfrm>
            <a:off x="3708400" y="1268413"/>
            <a:ext cx="1800225" cy="215900"/>
          </a:xfrm>
          <a:solidFill>
            <a:srgbClr val="DDF5F7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ru-RU" sz="1000" smtClean="0">
                <a:solidFill>
                  <a:schemeClr val="tx1"/>
                </a:solidFill>
              </a:rPr>
              <a:t>Клоп вредная черепашка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cstor.nn2.ru/blog/data/blog/2022-01/3295014_16414839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3625"/>
            <a:ext cx="9144000" cy="579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одержимое 1"/>
          <p:cNvSpPr>
            <a:spLocks noGrp="1"/>
          </p:cNvSpPr>
          <p:nvPr>
            <p:ph sz="quarter" idx="16"/>
          </p:nvPr>
        </p:nvSpPr>
        <p:spPr>
          <a:xfrm>
            <a:off x="468313" y="1125538"/>
            <a:ext cx="7991475" cy="1008062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ru-RU" altLang="ru-RU" sz="48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4797152"/>
            <a:ext cx="4283968" cy="1938992"/>
          </a:xfrm>
          <a:prstGeom prst="rect">
            <a:avLst/>
          </a:prstGeom>
          <a:solidFill>
            <a:srgbClr val="DDF5F7">
              <a:alpha val="50196"/>
            </a:srgbClr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Филиал ФГБУ «</a:t>
            </a:r>
            <a:r>
              <a:rPr lang="ru-RU" sz="2000" b="1" i="0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Россельхозцентр</a:t>
            </a:r>
            <a:r>
              <a:rPr lang="ru-RU" sz="2000" b="1" i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 по Красноярскому краю</a:t>
            </a:r>
          </a:p>
          <a:p>
            <a:pPr algn="ctr">
              <a:defRPr/>
            </a:pPr>
            <a:r>
              <a:rPr lang="ru-RU" sz="2000" b="1" i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 Красноярск. Сурикова, 54 «В»</a:t>
            </a:r>
          </a:p>
          <a:p>
            <a:pPr algn="ctr">
              <a:defRPr/>
            </a:pPr>
            <a:r>
              <a:rPr lang="ru-RU" sz="2000" b="1" i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Тел. +7(391) 227-74-96,</a:t>
            </a:r>
          </a:p>
          <a:p>
            <a:pPr algn="ctr">
              <a:defRPr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u="sng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krstazr@</a:t>
            </a:r>
            <a:r>
              <a:rPr lang="en-US" sz="20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mail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ru</a:t>
            </a:r>
            <a:endParaRPr lang="ru-RU" sz="2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t">
              <a:defRPr/>
            </a:pPr>
            <a:r>
              <a:rPr lang="en-US" sz="2000" b="1" i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www.r</a:t>
            </a:r>
            <a:r>
              <a:rPr lang="ru-RU" sz="2000" b="1" i="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sc024.ru</a:t>
            </a:r>
            <a:endParaRPr lang="ru-RU" sz="2000" b="1" i="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7" name="Номер слайда 4"/>
          <p:cNvSpPr>
            <a:spLocks noGrp="1"/>
          </p:cNvSpPr>
          <p:nvPr>
            <p:ph type="sldNum" sz="quarter" idx="19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88FD03E-DCE7-4C3D-A1DD-A115D471FBF1}" type="slidenum">
              <a:rPr lang="ru-RU" altLang="ru-RU" smtClean="0">
                <a:latin typeface="Arial" charset="0"/>
                <a:cs typeface="Arial" charset="0"/>
              </a:rPr>
              <a:pPr/>
              <a:t>16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07950" y="188913"/>
            <a:ext cx="8189913" cy="7921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ru-RU" sz="2000" b="1" smtClean="0"/>
              <a:t>Сортовые посевы яровых зерновых и зернобобовых </a:t>
            </a:r>
            <a:br>
              <a:rPr lang="ru-RU" sz="2000" b="1" smtClean="0"/>
            </a:br>
            <a:r>
              <a:rPr lang="ru-RU" sz="2000" b="1" smtClean="0"/>
              <a:t>культур в Красноярском крае за 2017-2021гг.</a:t>
            </a:r>
          </a:p>
        </p:txBody>
      </p:sp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-214313" y="285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 i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ru-RU" i="0" dirty="0"/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4294967295"/>
          </p:nvPr>
        </p:nvGraphicFramePr>
        <p:xfrm>
          <a:off x="323850" y="1268413"/>
          <a:ext cx="8640959" cy="5081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5911"/>
                <a:gridCol w="1244884"/>
                <a:gridCol w="1171655"/>
                <a:gridCol w="1098427"/>
                <a:gridCol w="1171655"/>
                <a:gridCol w="1098427"/>
              </a:tblGrid>
              <a:tr h="618178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Показатели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2017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2018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2019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2020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2021</a:t>
                      </a:r>
                      <a:endParaRPr lang="ru-RU" sz="2000" b="1" dirty="0"/>
                    </a:p>
                  </a:txBody>
                  <a:tcPr/>
                </a:tc>
              </a:tr>
              <a:tr h="1830094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Высеяно яровых зерновых, зернобобовых и крупяных всего, тыс. тонн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267,1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237,4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230,37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234,9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225,1</a:t>
                      </a:r>
                      <a:endParaRPr lang="ru-RU" sz="2000" b="1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 том числе сортовых, тыс. тонн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237,5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213,4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210,24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221,6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219,7</a:t>
                      </a:r>
                      <a:endParaRPr lang="ru-RU" sz="2000" b="1" dirty="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% сортовых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89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90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91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94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96</a:t>
                      </a:r>
                      <a:endParaRPr lang="ru-RU" sz="2000" b="1" dirty="0"/>
                    </a:p>
                  </a:txBody>
                  <a:tcPr/>
                </a:tc>
              </a:tr>
              <a:tr h="761184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% импортных сортов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0,3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0,4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1,1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0,5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/>
                    </a:p>
                    <a:p>
                      <a:pPr algn="ctr"/>
                      <a:r>
                        <a:rPr lang="ru-RU" sz="2000" b="1" dirty="0" smtClean="0"/>
                        <a:t>2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433" name="Номер слайда 5"/>
          <p:cNvSpPr>
            <a:spLocks noGrp="1"/>
          </p:cNvSpPr>
          <p:nvPr>
            <p:ph type="sldNum" sz="quarter" idx="19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12C1C64-6BC0-4109-B347-89B3EC1124DB}" type="slidenum">
              <a:rPr lang="ru-RU" altLang="ru-RU" smtClean="0">
                <a:latin typeface="Arial" charset="0"/>
                <a:cs typeface="Arial" charset="0"/>
              </a:rPr>
              <a:pPr/>
              <a:t>2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1"/>
          <p:cNvSpPr>
            <a:spLocks noGrp="1"/>
          </p:cNvSpPr>
          <p:nvPr>
            <p:ph sz="quarter" idx="16"/>
          </p:nvPr>
        </p:nvSpPr>
        <p:spPr bwMode="auto">
          <a:xfrm>
            <a:off x="250825" y="1160463"/>
            <a:ext cx="8208963" cy="3587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Содержимое 2"/>
          <p:cNvSpPr>
            <a:spLocks noGrp="1"/>
          </p:cNvSpPr>
          <p:nvPr>
            <p:ph sz="quarter" idx="17"/>
          </p:nvPr>
        </p:nvSpPr>
        <p:spPr bwMode="auto">
          <a:xfrm>
            <a:off x="233363" y="1646238"/>
            <a:ext cx="8208962" cy="342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Содержимое 3"/>
          <p:cNvSpPr>
            <a:spLocks noGrp="1"/>
          </p:cNvSpPr>
          <p:nvPr>
            <p:ph sz="quarter" idx="18"/>
          </p:nvPr>
        </p:nvSpPr>
        <p:spPr bwMode="auto">
          <a:xfrm>
            <a:off x="239713" y="2079625"/>
            <a:ext cx="8208962" cy="3413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3" name="Содержимое 4"/>
          <p:cNvSpPr>
            <a:spLocks noGrp="1"/>
          </p:cNvSpPr>
          <p:nvPr>
            <p:ph sz="quarter" idx="13"/>
          </p:nvPr>
        </p:nvSpPr>
        <p:spPr bwMode="auto">
          <a:xfrm>
            <a:off x="107950" y="188913"/>
            <a:ext cx="7218363" cy="7524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solidFill>
                  <a:schemeClr val="tx1"/>
                </a:solidFill>
                <a:latin typeface="Arial" charset="0"/>
                <a:cs typeface="Arial" charset="0"/>
              </a:rPr>
              <a:t>Сортовые посевы масличных культур, в том числе рапса в Красноярском крае за 2017-2021гг.</a:t>
            </a:r>
          </a:p>
        </p:txBody>
      </p:sp>
      <p:graphicFrame>
        <p:nvGraphicFramePr>
          <p:cNvPr id="6" name="Объект 3"/>
          <p:cNvGraphicFramePr>
            <a:graphicFrameLocks/>
          </p:cNvGraphicFramePr>
          <p:nvPr/>
        </p:nvGraphicFramePr>
        <p:xfrm>
          <a:off x="144463" y="1068388"/>
          <a:ext cx="8892479" cy="5490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  <a:gridCol w="1224136"/>
                <a:gridCol w="1080120"/>
                <a:gridCol w="1032727"/>
                <a:gridCol w="1166429"/>
                <a:gridCol w="1004691"/>
              </a:tblGrid>
              <a:tr h="653286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Показатели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2017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2018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2019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2020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2021</a:t>
                      </a:r>
                      <a:endParaRPr lang="ru-RU" sz="2000" b="1" dirty="0"/>
                    </a:p>
                  </a:txBody>
                  <a:tcPr/>
                </a:tc>
              </a:tr>
              <a:tr h="14037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Высеяно масличных культур всего, тыс. тонн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в т. ч.рапса, тыс. тонн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0,73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0,46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1,45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0,79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1,79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0,88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1,58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0,86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2,32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0,96</a:t>
                      </a:r>
                      <a:endParaRPr lang="ru-RU" b="1" dirty="0"/>
                    </a:p>
                  </a:txBody>
                  <a:tcPr anchor="ctr"/>
                </a:tc>
              </a:tr>
              <a:tr h="1111274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Сортовых, тыс. тонн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в т. ч.рапса, тыс. тонн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0,59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0,40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1,22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0,61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1,40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0,63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1,38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0,75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2,13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0,85</a:t>
                      </a:r>
                      <a:endParaRPr lang="ru-RU" b="1" dirty="0"/>
                    </a:p>
                  </a:txBody>
                  <a:tcPr anchor="ctr"/>
                </a:tc>
              </a:tr>
              <a:tr h="101171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% сортовых всего</a:t>
                      </a:r>
                    </a:p>
                    <a:p>
                      <a:endParaRPr lang="ru-RU" sz="2000" b="1" dirty="0" smtClean="0"/>
                    </a:p>
                    <a:p>
                      <a:r>
                        <a:rPr lang="ru-RU" sz="2000" b="1" dirty="0" smtClean="0"/>
                        <a:t>в т. ч.рапса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82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87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84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78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78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72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88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87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88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88</a:t>
                      </a:r>
                      <a:endParaRPr lang="ru-RU" b="1" dirty="0"/>
                    </a:p>
                  </a:txBody>
                  <a:tcPr anchor="ctr"/>
                </a:tc>
              </a:tr>
              <a:tr h="804414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% импортных сортов</a:t>
                      </a:r>
                      <a:br>
                        <a:rPr lang="ru-RU" sz="2000" b="1" dirty="0" smtClean="0"/>
                      </a:br>
                      <a:r>
                        <a:rPr lang="ru-RU" sz="1400" b="1" dirty="0" smtClean="0"/>
                        <a:t>(районированных)</a:t>
                      </a:r>
                      <a:r>
                        <a:rPr lang="ru-RU" sz="2000" b="1" dirty="0" smtClean="0"/>
                        <a:t>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в т. ч.рапса</a:t>
                      </a:r>
                      <a:br>
                        <a:rPr lang="ru-RU" sz="2000" b="1" dirty="0" smtClean="0"/>
                      </a:br>
                      <a:r>
                        <a:rPr lang="ru-RU" sz="1400" b="1" dirty="0" smtClean="0"/>
                        <a:t>(районированных)</a:t>
                      </a:r>
                      <a:r>
                        <a:rPr lang="ru-RU" sz="2000" b="1" dirty="0" smtClean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14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20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15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18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11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20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41 (19)</a:t>
                      </a:r>
                    </a:p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43 (20)</a:t>
                      </a:r>
                      <a:endParaRPr lang="ru-RU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7458" name="Номер слайда 6"/>
          <p:cNvSpPr>
            <a:spLocks noGrp="1"/>
          </p:cNvSpPr>
          <p:nvPr>
            <p:ph type="sldNum" sz="quarter" idx="19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9406C-67BA-482A-A08A-6FF2712EC2F6}" type="slidenum">
              <a:rPr lang="ru-RU" altLang="ru-RU" smtClean="0">
                <a:latin typeface="Arial" charset="0"/>
                <a:cs typeface="Arial" charset="0"/>
              </a:rPr>
              <a:pPr/>
              <a:t>3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4"/>
          <p:cNvSpPr>
            <a:spLocks noGrp="1"/>
          </p:cNvSpPr>
          <p:nvPr>
            <p:ph sz="quarter" idx="13"/>
          </p:nvPr>
        </p:nvSpPr>
        <p:spPr bwMode="auto">
          <a:xfrm>
            <a:off x="179388" y="188913"/>
            <a:ext cx="7146925" cy="7524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ru-RU" smtClean="0">
                <a:solidFill>
                  <a:schemeClr val="tx1"/>
                </a:solidFill>
                <a:latin typeface="Arial" charset="0"/>
                <a:cs typeface="Arial" charset="0"/>
              </a:rPr>
              <a:t>Сортовые посадки картофеля в Красноярском крае </a:t>
            </a:r>
            <a:br>
              <a:rPr lang="ru-RU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ru-RU" smtClean="0">
                <a:solidFill>
                  <a:schemeClr val="tx1"/>
                </a:solidFill>
                <a:latin typeface="Arial" charset="0"/>
                <a:cs typeface="Arial" charset="0"/>
              </a:rPr>
              <a:t>за 2017-2021гг.</a:t>
            </a:r>
          </a:p>
          <a:p>
            <a:pPr>
              <a:spcBef>
                <a:spcPct val="0"/>
              </a:spcBef>
            </a:pPr>
            <a:endParaRPr lang="ru-RU" smtClean="0">
              <a:latin typeface="Arial" charset="0"/>
              <a:cs typeface="Arial" charset="0"/>
            </a:endParaRPr>
          </a:p>
        </p:txBody>
      </p:sp>
      <p:graphicFrame>
        <p:nvGraphicFramePr>
          <p:cNvPr id="6" name="Объект 3"/>
          <p:cNvGraphicFramePr>
            <a:graphicFrameLocks/>
          </p:cNvGraphicFramePr>
          <p:nvPr/>
        </p:nvGraphicFramePr>
        <p:xfrm>
          <a:off x="250825" y="1125538"/>
          <a:ext cx="8640959" cy="4524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5"/>
                <a:gridCol w="1224136"/>
                <a:gridCol w="1067916"/>
                <a:gridCol w="1107581"/>
                <a:gridCol w="1064863"/>
                <a:gridCol w="1152128"/>
              </a:tblGrid>
              <a:tr h="609936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Показатели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2017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2018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2019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2020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2021</a:t>
                      </a:r>
                      <a:endParaRPr lang="ru-RU" sz="2000" b="1" dirty="0"/>
                    </a:p>
                  </a:txBody>
                  <a:tcPr/>
                </a:tc>
              </a:tr>
              <a:tr h="1118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Высажено</a:t>
                      </a:r>
                      <a:r>
                        <a:rPr lang="ru-RU" sz="2000" b="1" baseline="0" dirty="0" smtClean="0"/>
                        <a:t> </a:t>
                      </a:r>
                      <a:br>
                        <a:rPr lang="ru-RU" sz="2000" b="1" baseline="0" dirty="0" smtClean="0"/>
                      </a:br>
                      <a:r>
                        <a:rPr lang="ru-RU" sz="2000" b="1" baseline="0" dirty="0" smtClean="0"/>
                        <a:t>картофеля</a:t>
                      </a:r>
                      <a:r>
                        <a:rPr lang="ru-RU" sz="2000" b="1" dirty="0" smtClean="0"/>
                        <a:t>, тыс. тонн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14,57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14,88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13,41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12,15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11,07</a:t>
                      </a:r>
                      <a:endParaRPr lang="ru-RU" b="1" dirty="0"/>
                    </a:p>
                  </a:txBody>
                  <a:tcPr anchor="ctr"/>
                </a:tc>
              </a:tr>
              <a:tr h="1089895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 том числе сортовых, тыс. тонн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3,73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3,42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4,47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4,70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4,44</a:t>
                      </a:r>
                      <a:endParaRPr lang="ru-RU" b="1" dirty="0"/>
                    </a:p>
                  </a:txBody>
                  <a:tcPr anchor="ctr"/>
                </a:tc>
              </a:tr>
              <a:tr h="944575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% сортовых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26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23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33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39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42</a:t>
                      </a:r>
                      <a:endParaRPr lang="ru-RU" b="1" dirty="0"/>
                    </a:p>
                  </a:txBody>
                  <a:tcPr anchor="ctr"/>
                </a:tc>
              </a:tr>
              <a:tr h="751035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% импортных сортов</a:t>
                      </a:r>
                      <a:br>
                        <a:rPr lang="ru-RU" sz="2000" b="1" dirty="0" smtClean="0"/>
                      </a:br>
                      <a:r>
                        <a:rPr lang="ru-RU" sz="1600" b="1" dirty="0" smtClean="0"/>
                        <a:t>(районированных)</a:t>
                      </a:r>
                      <a:r>
                        <a:rPr lang="ru-RU" sz="2400" b="1" dirty="0" smtClean="0"/>
                        <a:t> </a:t>
                      </a:r>
                      <a:endParaRPr lang="ru-RU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92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93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88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87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75 (50)</a:t>
                      </a:r>
                      <a:endParaRPr lang="ru-RU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8479" name="TextBox 6"/>
          <p:cNvSpPr txBox="1">
            <a:spLocks noChangeArrowheads="1"/>
          </p:cNvSpPr>
          <p:nvPr/>
        </p:nvSpPr>
        <p:spPr bwMode="auto">
          <a:xfrm>
            <a:off x="468313" y="5876925"/>
            <a:ext cx="66246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Практически весь картофель иностранной селекции производится в РФ, не более 2-3% завозится из-за рубежа</a:t>
            </a:r>
          </a:p>
        </p:txBody>
      </p:sp>
      <p:sp>
        <p:nvSpPr>
          <p:cNvPr id="18480" name="Номер слайда 7"/>
          <p:cNvSpPr>
            <a:spLocks noGrp="1"/>
          </p:cNvSpPr>
          <p:nvPr>
            <p:ph type="sldNum" sz="quarter" idx="19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06775E8-4874-4EA1-ACA6-71E6A0AE3606}" type="slidenum">
              <a:rPr lang="ru-RU" altLang="ru-RU" smtClean="0">
                <a:latin typeface="Arial" charset="0"/>
                <a:cs typeface="Arial" charset="0"/>
              </a:rPr>
              <a:pPr/>
              <a:t>4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913"/>
            <a:ext cx="7740650" cy="7191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ru-RU" sz="1800" b="1" smtClean="0"/>
              <a:t>Динамика высева кондиционных семян яровых зерновых и зернобобовых культур в Красноярском крае за 2017-2021гг</a:t>
            </a:r>
            <a:endParaRPr lang="ru-RU" altLang="ru-RU" sz="1800" b="1" i="1" smtClean="0"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467544" y="1412776"/>
          <a:ext cx="835292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460" name="Номер слайда 3"/>
          <p:cNvSpPr>
            <a:spLocks noGrp="1"/>
          </p:cNvSpPr>
          <p:nvPr>
            <p:ph type="sldNum" sz="quarter" idx="19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E03786-1042-41F1-B55F-66EA1E4041B1}" type="slidenum">
              <a:rPr lang="ru-RU" altLang="ru-RU" smtClean="0">
                <a:latin typeface="Arial" charset="0"/>
                <a:cs typeface="Arial" charset="0"/>
              </a:rPr>
              <a:pPr/>
              <a:t>5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4"/>
          <p:cNvSpPr>
            <a:spLocks noGrp="1"/>
          </p:cNvSpPr>
          <p:nvPr>
            <p:ph sz="quarter" idx="13"/>
          </p:nvPr>
        </p:nvSpPr>
        <p:spPr bwMode="auto">
          <a:xfrm>
            <a:off x="107950" y="188913"/>
            <a:ext cx="7075488" cy="752475"/>
          </a:xfrm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Качество семян яровых зерновых и зернобобовых культур, предназначенных для посева в 2022 году</a:t>
            </a:r>
          </a:p>
        </p:txBody>
      </p:sp>
      <p:sp>
        <p:nvSpPr>
          <p:cNvPr id="20483" name="TextBox 6"/>
          <p:cNvSpPr txBox="1">
            <a:spLocks noChangeArrowheads="1"/>
          </p:cNvSpPr>
          <p:nvPr/>
        </p:nvSpPr>
        <p:spPr bwMode="auto">
          <a:xfrm>
            <a:off x="539750" y="1052513"/>
            <a:ext cx="4318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i="0">
                <a:latin typeface="Times New Roman" pitchFamily="18" charset="0"/>
                <a:cs typeface="Times New Roman" pitchFamily="18" charset="0"/>
              </a:rPr>
              <a:t>%</a:t>
            </a:r>
          </a:p>
        </p:txBody>
      </p:sp>
      <p:sp>
        <p:nvSpPr>
          <p:cNvPr id="20484" name="Номер слайда 4"/>
          <p:cNvSpPr>
            <a:spLocks noGrp="1"/>
          </p:cNvSpPr>
          <p:nvPr>
            <p:ph type="sldNum" sz="quarter" idx="19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CE22A93-ABC6-4FD3-9C5E-7801E3E34C5E}" type="slidenum">
              <a:rPr lang="ru-RU" altLang="ru-RU" smtClean="0">
                <a:latin typeface="Arial" charset="0"/>
                <a:cs typeface="Arial" charset="0"/>
              </a:rPr>
              <a:pPr/>
              <a:t>6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916238" y="5445125"/>
            <a:ext cx="571500" cy="5715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6156325" y="5445125"/>
            <a:ext cx="571500" cy="5715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Диаграмма 11"/>
          <p:cNvGraphicFramePr/>
          <p:nvPr/>
        </p:nvGraphicFramePr>
        <p:xfrm>
          <a:off x="107504" y="1412776"/>
          <a:ext cx="878497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1"/>
          <p:cNvSpPr>
            <a:spLocks noGrp="1"/>
          </p:cNvSpPr>
          <p:nvPr>
            <p:ph sz="quarter" idx="16"/>
          </p:nvPr>
        </p:nvSpPr>
        <p:spPr bwMode="auto">
          <a:xfrm>
            <a:off x="107950" y="1160463"/>
            <a:ext cx="4248150" cy="3587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пшеница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sz="quarter" idx="17"/>
          </p:nvPr>
        </p:nvSpPr>
        <p:spPr bwMode="auto">
          <a:xfrm>
            <a:off x="4572000" y="1196975"/>
            <a:ext cx="4464050" cy="3413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ячмень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0" y="188913"/>
            <a:ext cx="8027988" cy="75247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Пораженность возбудителями заболеваний семян зерновых культур урожая 2011-2021 годов в Красноярском крае, %</a:t>
            </a:r>
            <a:endParaRPr lang="ru-RU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6" name="Chart 1"/>
          <p:cNvGraphicFramePr>
            <a:graphicFrameLocks/>
          </p:cNvGraphicFramePr>
          <p:nvPr/>
        </p:nvGraphicFramePr>
        <p:xfrm>
          <a:off x="0" y="1844824"/>
          <a:ext cx="4572000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1"/>
          <p:cNvGraphicFramePr>
            <a:graphicFrameLocks/>
          </p:cNvGraphicFramePr>
          <p:nvPr/>
        </p:nvGraphicFramePr>
        <p:xfrm>
          <a:off x="4644008" y="1844824"/>
          <a:ext cx="4499992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511" name="Номер слайда 7"/>
          <p:cNvSpPr>
            <a:spLocks noGrp="1"/>
          </p:cNvSpPr>
          <p:nvPr>
            <p:ph type="sldNum" sz="quarter" idx="19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E718C99-322E-4952-9D91-0618FC7AD69A}" type="slidenum">
              <a:rPr lang="ru-RU" altLang="ru-RU" smtClean="0">
                <a:latin typeface="Arial" charset="0"/>
                <a:cs typeface="Arial" charset="0"/>
              </a:rPr>
              <a:pPr/>
              <a:t>7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179388" y="188913"/>
            <a:ext cx="7632700" cy="75247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Пораженность возбудителями корневых гнилей семян зерновых культур урожая 2021 года в Красноярском крае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/>
        </p:nvGraphicFramePr>
        <p:xfrm>
          <a:off x="179512" y="1268760"/>
          <a:ext cx="878497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532" name="Номер слайда 3"/>
          <p:cNvSpPr>
            <a:spLocks noGrp="1"/>
          </p:cNvSpPr>
          <p:nvPr>
            <p:ph type="sldNum" sz="quarter" idx="19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65DE6F-1586-454F-8EFE-84C141391F95}" type="slidenum">
              <a:rPr lang="ru-RU" altLang="ru-RU" smtClean="0">
                <a:latin typeface="Arial" charset="0"/>
                <a:cs typeface="Arial" charset="0"/>
              </a:rPr>
              <a:pPr/>
              <a:t>8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6"/>
          </p:nvPr>
        </p:nvSpPr>
        <p:spPr>
          <a:xfrm>
            <a:off x="107950" y="188913"/>
            <a:ext cx="7056438" cy="719137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Объемы предпосевной обработки семян сельскохозяйственных культур в Красноярском крае</a:t>
            </a:r>
            <a:endParaRPr lang="ru-RU" sz="2000" dirty="0">
              <a:latin typeface="+mj-lt"/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sz="quarter" idx="17"/>
          </p:nvPr>
        </p:nvSpPr>
        <p:spPr bwMode="auto">
          <a:xfrm>
            <a:off x="1547813" y="1052513"/>
            <a:ext cx="5400675" cy="342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ru-RU" sz="1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2011-2021 годах, тыс. тонн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Содержимое 3"/>
          <p:cNvSpPr>
            <a:spLocks noGrp="1"/>
          </p:cNvSpPr>
          <p:nvPr>
            <p:ph sz="quarter" idx="18"/>
          </p:nvPr>
        </p:nvSpPr>
        <p:spPr bwMode="auto">
          <a:xfrm>
            <a:off x="2700338" y="4724400"/>
            <a:ext cx="3455987" cy="3429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</a:pPr>
            <a:r>
              <a:rPr lang="ru-RU" sz="1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2021 году в разрезе культур, %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3"/>
          </p:nvPr>
        </p:nvGraphicFramePr>
        <p:xfrm>
          <a:off x="1403350" y="5084763"/>
          <a:ext cx="6121400" cy="1728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0340"/>
                <a:gridCol w="3060340"/>
              </a:tblGrid>
              <a:tr h="3188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Культура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% к высеянным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7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яровая пшеница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87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05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ячмень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84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59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овес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49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1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зернобобовые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рапс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323528" y="1268760"/>
          <a:ext cx="828092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581" name="Номер слайда 6"/>
          <p:cNvSpPr>
            <a:spLocks noGrp="1"/>
          </p:cNvSpPr>
          <p:nvPr>
            <p:ph type="sldNum" sz="quarter" idx="19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3EF3F2-C98C-4191-AB22-A16E2374E2D5}" type="slidenum">
              <a:rPr lang="ru-RU" altLang="ru-RU" smtClean="0">
                <a:latin typeface="Arial" charset="0"/>
                <a:cs typeface="Arial" charset="0"/>
              </a:rPr>
              <a:pPr/>
              <a:t>9</a:t>
            </a:fld>
            <a:endParaRPr lang="ru-RU" alt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сновной маке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Основной маке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Классическая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Классическая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Классическая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Классическая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Классическая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Классическая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Классическая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Классическая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Классическая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Классическая 2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13330</TotalTime>
  <Words>824</Words>
  <Application>Microsoft Office PowerPoint</Application>
  <PresentationFormat>Экран (4:3)</PresentationFormat>
  <Paragraphs>490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Основной макет</vt:lpstr>
      <vt:lpstr>1_Основной макет</vt:lpstr>
      <vt:lpstr>Слайд 1</vt:lpstr>
      <vt:lpstr>Сортовые посевы яровых зерновых и зернобобовых  культур в Красноярском крае за 2017-2021гг.</vt:lpstr>
      <vt:lpstr>Слайд 3</vt:lpstr>
      <vt:lpstr>Слайд 4</vt:lpstr>
      <vt:lpstr>Динамика высева кондиционных семян яровых зерновых и зернобобовых культур в Красноярском крае за 2017-2021гг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Polina</dc:creator>
  <cp:lastModifiedBy>Краснощеков Андрей Владимирович</cp:lastModifiedBy>
  <cp:revision>1629</cp:revision>
  <dcterms:created xsi:type="dcterms:W3CDTF">2010-09-29T12:52:55Z</dcterms:created>
  <dcterms:modified xsi:type="dcterms:W3CDTF">2022-04-04T09:16:55Z</dcterms:modified>
</cp:coreProperties>
</file>